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94" r:id="rId2"/>
    <p:sldId id="259" r:id="rId3"/>
    <p:sldId id="426" r:id="rId4"/>
    <p:sldId id="395" r:id="rId5"/>
    <p:sldId id="401" r:id="rId6"/>
    <p:sldId id="399" r:id="rId7"/>
    <p:sldId id="412" r:id="rId8"/>
    <p:sldId id="403" r:id="rId9"/>
    <p:sldId id="406" r:id="rId10"/>
    <p:sldId id="427" r:id="rId11"/>
    <p:sldId id="429" r:id="rId12"/>
    <p:sldId id="419" r:id="rId13"/>
    <p:sldId id="417" r:id="rId14"/>
    <p:sldId id="421" r:id="rId15"/>
    <p:sldId id="420" r:id="rId16"/>
    <p:sldId id="418" r:id="rId17"/>
    <p:sldId id="422" r:id="rId18"/>
    <p:sldId id="428" r:id="rId19"/>
    <p:sldId id="408" r:id="rId20"/>
    <p:sldId id="424" r:id="rId21"/>
    <p:sldId id="425" r:id="rId22"/>
    <p:sldId id="423" r:id="rId23"/>
    <p:sldId id="413" r:id="rId24"/>
  </p:sldIdLst>
  <p:sldSz cx="12192000" cy="6858000"/>
  <p:notesSz cx="6858000" cy="9144000"/>
  <p:embeddedFontLst>
    <p:embeddedFont>
      <p:font typeface="Malgun Gothic" panose="020B0503020000020004" pitchFamily="34" charset="-127"/>
      <p:regular r:id="rId27"/>
      <p:bold r:id="rId28"/>
    </p:embeddedFont>
    <p:embeddedFont>
      <p:font typeface="Malgun Gothic" panose="020B0503020000020004" pitchFamily="34" charset="-127"/>
      <p:regular r:id="rId27"/>
      <p:bold r:id="rId28"/>
    </p:embeddedFont>
    <p:embeddedFont>
      <p:font typeface="KOPUBWORLDDOTUM_PRO MEDIUM" pitchFamily="2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200B34-07D7-702B-E2AD-57B4CB87C1E1}" name="김하늘" initials="" userId="S::hanel@soongsil.ac.kr::c1fafac3-41c6-4d20-840d-63c3b354cf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00"/>
    <a:srgbClr val="F7C900"/>
    <a:srgbClr val="FFD200"/>
    <a:srgbClr val="F2C500"/>
    <a:srgbClr val="01384A"/>
    <a:srgbClr val="C8743E"/>
    <a:srgbClr val="262626"/>
    <a:srgbClr val="012D6A"/>
    <a:srgbClr val="115054"/>
    <a:srgbClr val="2C4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1429" autoAdjust="0"/>
  </p:normalViewPr>
  <p:slideViewPr>
    <p:cSldViewPr snapToGrid="0" showGuides="1">
      <p:cViewPr>
        <p:scale>
          <a:sx n="77" d="100"/>
          <a:sy n="77" d="100"/>
        </p:scale>
        <p:origin x="1856" y="7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37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2023. 8. 20.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2023. 8. 20.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469EE7-5AEC-48BD-889B-75BC037201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2576"/>
            <a:ext cx="12192000" cy="7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363067" y="6211884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0F0811-F307-44F9-A192-63EBA736051C}" type="slidenum">
              <a:rPr lang="ko-KR" altLang="en-US" sz="1100" smtClean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pPr algn="ctr"/>
              <a:t>‹#›</a:t>
            </a:fld>
            <a:endParaRPr lang="ko-KR" altLang="en-US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577CD6-5A45-4988-9298-FAC45821B30C}"/>
              </a:ext>
            </a:extLst>
          </p:cNvPr>
          <p:cNvCxnSpPr/>
          <p:nvPr userDrawn="1"/>
        </p:nvCxnSpPr>
        <p:spPr>
          <a:xfrm>
            <a:off x="11547567" y="6444919"/>
            <a:ext cx="25200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2E72D198-9532-4DC7-A14A-C275A93777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036" y="115638"/>
            <a:ext cx="5576964" cy="6244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00" b="0" i="0" spc="-150">
                <a:solidFill>
                  <a:srgbClr val="012D6A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Malgun Gothic" panose="020B0503020000020004" pitchFamily="34" charset="-127"/>
              </a:defRPr>
            </a:lvl1pPr>
          </a:lstStyle>
          <a:p>
            <a:pPr lvl="0"/>
            <a:r>
              <a:rPr lang="en-US" altLang="ko-KR" dirty="0"/>
              <a:t>Insert Slide Title Here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5233E-1ED8-4147-8867-D38888A54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8816"/>
            <a:ext cx="1219200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.png"/><Relationship Id="rId3" Type="http://schemas.openxmlformats.org/officeDocument/2006/relationships/image" Target="../media/image28.emf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hyperlink" Target="https://kr.freepik.com/premium-vector/modern-flat-design-of-pdf-file-icon-for-web_39197367.htm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hyperlink" Target="https://www.mma.go.kr/hall/board/boardView.do?gesipan_id=217&amp;gsgeul_no=1514586&amp;pageIndex=1&amp;searchCondition=&amp;searchKeyword=&amp;pageUnit=10&amp;mc=mma0003342&amp;jbc_gonggibodo=0" TargetMode="External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hyperlink" Target="https://it.chosun.com/site/data/html_dir/2023/07/05/2023070502147.html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cturernews.com/news/articleView.html?idxno=11252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cturernews.com/news/articleView.html?idxno=11252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news.heraldcorp.com/view.php?ud=20210828000078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s://n.news.naver.com/mnews/article/031/0000068877?sid=102" TargetMode="External"/><Relationship Id="rId7" Type="http://schemas.openxmlformats.org/officeDocument/2006/relationships/hyperlink" Target="https://www.lecturernews.com/news/articleView.html?idxno=112522" TargetMode="External"/><Relationship Id="rId12" Type="http://schemas.openxmlformats.org/officeDocument/2006/relationships/hyperlink" Target="https://www.ajunews.com/view/2023051015392955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hyperlink" Target="https://cloudoc.tistory.com/31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cturernews.com/news/articleView.html?idxno=11252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news.heraldcorp.com/view.php?ud=20210828000078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885EB2-243B-E592-8858-4564843EAEDA}"/>
              </a:ext>
            </a:extLst>
          </p:cNvPr>
          <p:cNvCxnSpPr/>
          <p:nvPr/>
        </p:nvCxnSpPr>
        <p:spPr>
          <a:xfrm>
            <a:off x="800100" y="490555"/>
            <a:ext cx="8623300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2637BD-D1DC-626C-E14B-AAEE78D4BA77}"/>
              </a:ext>
            </a:extLst>
          </p:cNvPr>
          <p:cNvSpPr txBox="1"/>
          <p:nvPr/>
        </p:nvSpPr>
        <p:spPr>
          <a:xfrm>
            <a:off x="800100" y="2366015"/>
            <a:ext cx="126809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기존 작성되어 있는 행내 문서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품의서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,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시행문 등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를 검색하여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가장 적합한 문서를 찾는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AI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800100" y="1029042"/>
            <a:ext cx="4940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ea typeface="KOPUBWORLDDOTUM_PRO MEDIUM" pitchFamily="2" charset="-127"/>
                <a:cs typeface="KOPUBWORLDDOTUM_PRO MEDIUM" pitchFamily="2" charset="-127"/>
              </a:rPr>
              <a:t>KB EffiDocu</a:t>
            </a:r>
          </a:p>
          <a:p>
            <a:endParaRPr lang="en-US" altLang="ko-KR" sz="6000" spc="-150" dirty="0">
              <a:ea typeface="Malgun Gothic" panose="020B0503020000020004" pitchFamily="34" charset="-127"/>
              <a:cs typeface="KoPubWorld바탕체 Bold" panose="00000800000000000000" pitchFamily="2" charset="-127"/>
            </a:endParaRPr>
          </a:p>
        </p:txBody>
      </p:sp>
      <p:pic>
        <p:nvPicPr>
          <p:cNvPr id="5" name="그래픽 4" descr="폴더 검색 단색으로 채워진">
            <a:extLst>
              <a:ext uri="{FF2B5EF4-FFF2-40B4-BE49-F238E27FC236}">
                <a16:creationId xmlns:a16="http://schemas.microsoft.com/office/drawing/2014/main" id="{DA25A22B-8647-997F-8083-E75EA5A6B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301" y="810989"/>
            <a:ext cx="1322798" cy="1322798"/>
          </a:xfrm>
          <a:prstGeom prst="rect">
            <a:avLst/>
          </a:prstGeom>
        </p:spPr>
      </p:pic>
      <p:pic>
        <p:nvPicPr>
          <p:cNvPr id="10" name="그림 9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BCFAC27F-9479-056D-9ACC-6A39C6160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06" y="5178116"/>
            <a:ext cx="2119086" cy="584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D5750E-5E56-1748-D683-92938E4FFFAF}"/>
              </a:ext>
            </a:extLst>
          </p:cNvPr>
          <p:cNvSpPr txBox="1"/>
          <p:nvPr/>
        </p:nvSpPr>
        <p:spPr>
          <a:xfrm>
            <a:off x="800100" y="5285737"/>
            <a:ext cx="2175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김하늘 배성찬 이승진</a:t>
            </a:r>
          </a:p>
        </p:txBody>
      </p:sp>
    </p:spTree>
    <p:extLst>
      <p:ext uri="{BB962C8B-B14F-4D97-AF65-F5344CB8AC3E}">
        <p14:creationId xmlns:p14="http://schemas.microsoft.com/office/powerpoint/2010/main" val="3146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0" y="2278744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4"/>
            <a:ext cx="1511150" cy="416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75A03-7970-0FC6-C4C6-386587ABB5AC}"/>
              </a:ext>
            </a:extLst>
          </p:cNvPr>
          <p:cNvSpPr txBox="1"/>
          <p:nvPr/>
        </p:nvSpPr>
        <p:spPr>
          <a:xfrm>
            <a:off x="1134338" y="1072585"/>
            <a:ext cx="4940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02.</a:t>
            </a:r>
            <a:r>
              <a:rPr lang="ko-KR" altLang="en-US" sz="6000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본론</a:t>
            </a:r>
            <a:endParaRPr lang="en-US" altLang="ko-KR" sz="6000" b="1" spc="-15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endParaRPr lang="en-US" altLang="ko-KR" sz="6000" b="1" spc="-150" dirty="0">
              <a:latin typeface="Malgun Gothic" panose="020B0503020000020004" pitchFamily="34" charset="-127"/>
              <a:ea typeface="Malgun Gothic" panose="020B0503020000020004" pitchFamily="34" charset="-127"/>
              <a:cs typeface="KoPubWorld바탕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1707F-A1F0-1EDD-1235-CC5543120D37}"/>
              </a:ext>
            </a:extLst>
          </p:cNvPr>
          <p:cNvSpPr txBox="1"/>
          <p:nvPr/>
        </p:nvSpPr>
        <p:spPr>
          <a:xfrm>
            <a:off x="5385973" y="2490045"/>
            <a:ext cx="462819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AutoNum type="arabicParenR"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서비스 소개</a:t>
            </a:r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l"/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marL="457200" indent="-457200" algn="l">
              <a:buFont typeface="+mj-lt"/>
              <a:buAutoNum type="arabicParenR" startAt="2"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모델 설명</a:t>
            </a:r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l"/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marL="457200" indent="-457200" algn="l">
              <a:buFont typeface="+mj-lt"/>
              <a:buAutoNum type="arabicParenR" startAt="3"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향후 서비스 발전방향</a:t>
            </a:r>
          </a:p>
        </p:txBody>
      </p:sp>
    </p:spTree>
    <p:extLst>
      <p:ext uri="{BB962C8B-B14F-4D97-AF65-F5344CB8AC3E}">
        <p14:creationId xmlns:p14="http://schemas.microsoft.com/office/powerpoint/2010/main" val="49208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서비스 소개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3DDB21-E8FB-782D-0EFD-20A46F5E80C8}"/>
              </a:ext>
            </a:extLst>
          </p:cNvPr>
          <p:cNvSpPr txBox="1"/>
          <p:nvPr/>
        </p:nvSpPr>
        <p:spPr>
          <a:xfrm>
            <a:off x="4696224" y="902819"/>
            <a:ext cx="2959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Main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Web page 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pic>
        <p:nvPicPr>
          <p:cNvPr id="9" name="그림 8" descr="텍스트, 스크린샷, 노랑, 직사각형이(가) 표시된 사진&#10;&#10;자동 생성된 설명">
            <a:extLst>
              <a:ext uri="{FF2B5EF4-FFF2-40B4-BE49-F238E27FC236}">
                <a16:creationId xmlns:a16="http://schemas.microsoft.com/office/drawing/2014/main" id="{36C8A38E-01F1-577A-C6C7-4139263995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5" t="7361" r="10288" b="8570"/>
          <a:stretch/>
        </p:blipFill>
        <p:spPr>
          <a:xfrm>
            <a:off x="2060433" y="1612558"/>
            <a:ext cx="8071133" cy="36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1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서비스 소개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D6BA8-DC3C-FA95-116B-D8FBE4535E3B}"/>
              </a:ext>
            </a:extLst>
          </p:cNvPr>
          <p:cNvSpPr txBox="1"/>
          <p:nvPr/>
        </p:nvSpPr>
        <p:spPr>
          <a:xfrm>
            <a:off x="9330433" y="2086345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문장 </a:t>
            </a:r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or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키워드 검색</a:t>
            </a:r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endParaRPr kumimoji="1" lang="ko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304D4-FF7B-48C4-2C6A-926F8DAD2115}"/>
              </a:ext>
            </a:extLst>
          </p:cNvPr>
          <p:cNvSpPr txBox="1"/>
          <p:nvPr/>
        </p:nvSpPr>
        <p:spPr>
          <a:xfrm>
            <a:off x="8375685" y="4294838"/>
            <a:ext cx="2749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유사도 계산을 통한 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가장 유사한 문서 이미지 출력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0979A6-FECD-6D30-A483-11F95C0419E5}"/>
              </a:ext>
            </a:extLst>
          </p:cNvPr>
          <p:cNvSpPr txBox="1"/>
          <p:nvPr/>
        </p:nvSpPr>
        <p:spPr>
          <a:xfrm>
            <a:off x="67632" y="3277628"/>
            <a:ext cx="2749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유사도 계산을 통한 </a:t>
            </a:r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가장 유사한 문서 내용 출력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17986076-3BAC-8E06-DE35-27523126CA10}"/>
              </a:ext>
            </a:extLst>
          </p:cNvPr>
          <p:cNvCxnSpPr>
            <a:cxnSpLocks/>
          </p:cNvCxnSpPr>
          <p:nvPr/>
        </p:nvCxnSpPr>
        <p:spPr>
          <a:xfrm rot="10800000">
            <a:off x="2693332" y="3739294"/>
            <a:ext cx="1579923" cy="839850"/>
          </a:xfrm>
          <a:prstGeom prst="bentConnector3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노랑, 폰트이(가) 표시된 사진&#10;&#10;자동 생성된 설명">
            <a:extLst>
              <a:ext uri="{FF2B5EF4-FFF2-40B4-BE49-F238E27FC236}">
                <a16:creationId xmlns:a16="http://schemas.microsoft.com/office/drawing/2014/main" id="{1B5D0DDE-2246-262C-935E-CACBC38AB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22" y="934239"/>
            <a:ext cx="3971156" cy="509752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80A562F-7A37-FA86-7013-15A7CF07BDC2}"/>
              </a:ext>
            </a:extLst>
          </p:cNvPr>
          <p:cNvSpPr/>
          <p:nvPr/>
        </p:nvSpPr>
        <p:spPr>
          <a:xfrm>
            <a:off x="4273254" y="3779044"/>
            <a:ext cx="1748927" cy="2252715"/>
          </a:xfrm>
          <a:prstGeom prst="roundRect">
            <a:avLst/>
          </a:prstGeom>
          <a:noFill/>
          <a:ln w="28575">
            <a:solidFill>
              <a:srgbClr val="C00000">
                <a:alpha val="84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574AFC3-39EA-A752-F4B1-F45885DE44B5}"/>
              </a:ext>
            </a:extLst>
          </p:cNvPr>
          <p:cNvSpPr/>
          <p:nvPr/>
        </p:nvSpPr>
        <p:spPr>
          <a:xfrm>
            <a:off x="4719444" y="2789949"/>
            <a:ext cx="2770259" cy="289007"/>
          </a:xfrm>
          <a:prstGeom prst="roundRect">
            <a:avLst/>
          </a:prstGeom>
          <a:noFill/>
          <a:ln w="28575">
            <a:solidFill>
              <a:srgbClr val="C00000">
                <a:alpha val="84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F6C5A191-450A-D5D9-6340-0593FD10FF6D}"/>
              </a:ext>
            </a:extLst>
          </p:cNvPr>
          <p:cNvCxnSpPr>
            <a:cxnSpLocks/>
          </p:cNvCxnSpPr>
          <p:nvPr/>
        </p:nvCxnSpPr>
        <p:spPr>
          <a:xfrm flipV="1">
            <a:off x="7489703" y="2286400"/>
            <a:ext cx="1771965" cy="618743"/>
          </a:xfrm>
          <a:prstGeom prst="bentConnector3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161240B-92A9-6E1D-554B-E2A3A8988110}"/>
              </a:ext>
            </a:extLst>
          </p:cNvPr>
          <p:cNvSpPr/>
          <p:nvPr/>
        </p:nvSpPr>
        <p:spPr>
          <a:xfrm>
            <a:off x="6421740" y="3873985"/>
            <a:ext cx="1235487" cy="1745038"/>
          </a:xfrm>
          <a:prstGeom prst="roundRect">
            <a:avLst/>
          </a:prstGeom>
          <a:noFill/>
          <a:ln w="28575">
            <a:solidFill>
              <a:srgbClr val="C00000">
                <a:alpha val="84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6D3D4F37-2CA0-1C12-78A0-A83936B7C15B}"/>
              </a:ext>
            </a:extLst>
          </p:cNvPr>
          <p:cNvCxnSpPr>
            <a:cxnSpLocks/>
          </p:cNvCxnSpPr>
          <p:nvPr/>
        </p:nvCxnSpPr>
        <p:spPr>
          <a:xfrm flipV="1">
            <a:off x="7715019" y="4756503"/>
            <a:ext cx="637736" cy="1"/>
          </a:xfrm>
          <a:prstGeom prst="bentConnector3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7DA62020-755D-1F35-6327-0B56411724A4}"/>
              </a:ext>
            </a:extLst>
          </p:cNvPr>
          <p:cNvCxnSpPr>
            <a:cxnSpLocks/>
          </p:cNvCxnSpPr>
          <p:nvPr/>
        </p:nvCxnSpPr>
        <p:spPr>
          <a:xfrm flipV="1">
            <a:off x="7387176" y="3806638"/>
            <a:ext cx="1157924" cy="1"/>
          </a:xfrm>
          <a:prstGeom prst="bentConnector3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6716D65F-E9B2-5F26-CC26-CA320480410A}"/>
              </a:ext>
            </a:extLst>
          </p:cNvPr>
          <p:cNvSpPr/>
          <p:nvPr/>
        </p:nvSpPr>
        <p:spPr>
          <a:xfrm>
            <a:off x="6716583" y="3739294"/>
            <a:ext cx="670593" cy="141672"/>
          </a:xfrm>
          <a:prstGeom prst="roundRect">
            <a:avLst/>
          </a:prstGeom>
          <a:noFill/>
          <a:ln w="28575">
            <a:solidFill>
              <a:srgbClr val="C00000">
                <a:alpha val="84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75B2C2-4F9A-7506-0E8B-258AAC01AC4E}"/>
              </a:ext>
            </a:extLst>
          </p:cNvPr>
          <p:cNvSpPr txBox="1"/>
          <p:nvPr/>
        </p:nvSpPr>
        <p:spPr>
          <a:xfrm>
            <a:off x="8167918" y="3621972"/>
            <a:ext cx="274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유사도 출력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34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cs typeface="KoPubWorldDotum_Pro Medium" pitchFamily="2" charset="-127"/>
              </a:rPr>
              <a:t>서비스 소개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8458C3-14BA-D394-2A04-054CC9885D31}"/>
              </a:ext>
            </a:extLst>
          </p:cNvPr>
          <p:cNvSpPr txBox="1"/>
          <p:nvPr/>
        </p:nvSpPr>
        <p:spPr>
          <a:xfrm>
            <a:off x="5264682" y="826780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데모 영상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84433A-3871-5380-C8FB-F278651D4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10707"/>
            <a:ext cx="7772400" cy="39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4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모델 설명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7C395E97-C1BB-A8B7-BFA2-C531080ED43B}"/>
              </a:ext>
            </a:extLst>
          </p:cNvPr>
          <p:cNvCxnSpPr>
            <a:cxnSpLocks/>
          </p:cNvCxnSpPr>
          <p:nvPr/>
        </p:nvCxnSpPr>
        <p:spPr>
          <a:xfrm flipV="1">
            <a:off x="2269005" y="4224218"/>
            <a:ext cx="578068" cy="2"/>
          </a:xfrm>
          <a:prstGeom prst="bentConnector3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67D0B6F-427C-1323-6274-A096A4798763}"/>
              </a:ext>
            </a:extLst>
          </p:cNvPr>
          <p:cNvSpPr/>
          <p:nvPr/>
        </p:nvSpPr>
        <p:spPr>
          <a:xfrm>
            <a:off x="2898141" y="3453464"/>
            <a:ext cx="6315843" cy="1631657"/>
          </a:xfrm>
          <a:prstGeom prst="roundRect">
            <a:avLst/>
          </a:prstGeom>
          <a:noFill/>
          <a:ln w="28575">
            <a:solidFill>
              <a:srgbClr val="FFC000">
                <a:alpha val="84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68C61-8AEF-2918-BDB6-0B1BBA2A0B78}"/>
              </a:ext>
            </a:extLst>
          </p:cNvPr>
          <p:cNvSpPr txBox="1"/>
          <p:nvPr/>
        </p:nvSpPr>
        <p:spPr>
          <a:xfrm>
            <a:off x="1355492" y="3000475"/>
            <a:ext cx="1797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키워드 입력</a:t>
            </a:r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endParaRPr kumimoji="1" lang="ko-KR" altLang="en-US" sz="20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EA2D909-0A81-B51C-9968-BB38CFB174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0937" y="3208283"/>
            <a:ext cx="523500" cy="3"/>
          </a:xfrm>
          <a:prstGeom prst="bentConnector3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1557A58-FDE3-AB87-BF79-D1B22B312AE4}"/>
              </a:ext>
            </a:extLst>
          </p:cNvPr>
          <p:cNvSpPr/>
          <p:nvPr/>
        </p:nvSpPr>
        <p:spPr>
          <a:xfrm>
            <a:off x="395980" y="3697183"/>
            <a:ext cx="1858156" cy="94237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B073F-29C4-F318-48A6-086BE7E8BCD1}"/>
              </a:ext>
            </a:extLst>
          </p:cNvPr>
          <p:cNvSpPr txBox="1"/>
          <p:nvPr/>
        </p:nvSpPr>
        <p:spPr>
          <a:xfrm>
            <a:off x="411156" y="3886875"/>
            <a:ext cx="1881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3200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EffiDocu</a:t>
            </a:r>
            <a:endParaRPr kumimoji="1" lang="ko-KR" altLang="en-US" sz="3200" dirty="0">
              <a:solidFill>
                <a:srgbClr val="FFC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7168DD-5F34-9FEC-5997-3C3BC73894E6}"/>
              </a:ext>
            </a:extLst>
          </p:cNvPr>
          <p:cNvSpPr txBox="1"/>
          <p:nvPr/>
        </p:nvSpPr>
        <p:spPr>
          <a:xfrm>
            <a:off x="3731668" y="933488"/>
            <a:ext cx="4437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28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EffiDocu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시스템 구성요소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5995ED6-7D0A-B8D2-C05F-7C1E6423D6CC}"/>
              </a:ext>
            </a:extLst>
          </p:cNvPr>
          <p:cNvSpPr/>
          <p:nvPr/>
        </p:nvSpPr>
        <p:spPr>
          <a:xfrm>
            <a:off x="3121469" y="3760139"/>
            <a:ext cx="2142149" cy="838248"/>
          </a:xfrm>
          <a:prstGeom prst="roundRect">
            <a:avLst/>
          </a:prstGeom>
          <a:solidFill>
            <a:srgbClr val="FFC000"/>
          </a:solidFill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endParaRPr kumimoji="1"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DB</a:t>
            </a:r>
          </a:p>
          <a:p>
            <a:pPr algn="ctr"/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(</a:t>
            </a:r>
            <a:r>
              <a:rPr kumimoji="1"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기존 문서 폴더</a:t>
            </a:r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)</a:t>
            </a:r>
          </a:p>
          <a:p>
            <a:pPr algn="ctr"/>
            <a:endParaRPr kumimoji="1" lang="en-US" altLang="ko-KR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endParaRPr kumimoji="1" lang="ko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FC9B9FAD-CCB2-4434-A76C-8E9F94A4C2AF}"/>
              </a:ext>
            </a:extLst>
          </p:cNvPr>
          <p:cNvCxnSpPr>
            <a:cxnSpLocks/>
          </p:cNvCxnSpPr>
          <p:nvPr/>
        </p:nvCxnSpPr>
        <p:spPr>
          <a:xfrm flipV="1">
            <a:off x="5372317" y="4034462"/>
            <a:ext cx="578068" cy="2"/>
          </a:xfrm>
          <a:prstGeom prst="bentConnector3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FCA29543-A614-6C44-D09F-C7C93CCCBD3C}"/>
              </a:ext>
            </a:extLst>
          </p:cNvPr>
          <p:cNvCxnSpPr>
            <a:cxnSpLocks/>
          </p:cNvCxnSpPr>
          <p:nvPr/>
        </p:nvCxnSpPr>
        <p:spPr>
          <a:xfrm rot="10800000">
            <a:off x="5338185" y="4360850"/>
            <a:ext cx="612200" cy="1"/>
          </a:xfrm>
          <a:prstGeom prst="bentConnector3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EC7A4608-8FDD-A03A-CC80-292BA6BE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062" y="3809719"/>
            <a:ext cx="3042753" cy="7173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52E16D-14FB-AC3E-D55D-D778A1A7F633}"/>
              </a:ext>
            </a:extLst>
          </p:cNvPr>
          <p:cNvSpPr txBox="1"/>
          <p:nvPr/>
        </p:nvSpPr>
        <p:spPr>
          <a:xfrm>
            <a:off x="669929" y="4659185"/>
            <a:ext cx="1165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Web Front</a:t>
            </a:r>
            <a:endParaRPr kumimoji="1"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1EA4B7-5408-452E-D722-57A444C1F30D}"/>
              </a:ext>
            </a:extLst>
          </p:cNvPr>
          <p:cNvSpPr txBox="1"/>
          <p:nvPr/>
        </p:nvSpPr>
        <p:spPr>
          <a:xfrm>
            <a:off x="5572337" y="3106009"/>
            <a:ext cx="1036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Back-end</a:t>
            </a:r>
            <a:endParaRPr kumimoji="1"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7072D850-7DA9-6FEA-D3A1-1663F22CD976}"/>
              </a:ext>
            </a:extLst>
          </p:cNvPr>
          <p:cNvCxnSpPr>
            <a:cxnSpLocks/>
          </p:cNvCxnSpPr>
          <p:nvPr/>
        </p:nvCxnSpPr>
        <p:spPr>
          <a:xfrm flipV="1">
            <a:off x="9213983" y="4168367"/>
            <a:ext cx="685265" cy="2"/>
          </a:xfrm>
          <a:prstGeom prst="bentConnector3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6A75E6F-8349-EF7C-EE14-CAC756884040}"/>
              </a:ext>
            </a:extLst>
          </p:cNvPr>
          <p:cNvSpPr txBox="1"/>
          <p:nvPr/>
        </p:nvSpPr>
        <p:spPr>
          <a:xfrm>
            <a:off x="7723832" y="2791325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문서 내용</a:t>
            </a:r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이미지 출력</a:t>
            </a:r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endParaRPr kumimoji="1" lang="ko-KR" altLang="en-US" sz="20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C28FA283-2B4B-CBA4-8A38-39AA0DD12CE7}"/>
              </a:ext>
            </a:extLst>
          </p:cNvPr>
          <p:cNvSpPr/>
          <p:nvPr/>
        </p:nvSpPr>
        <p:spPr>
          <a:xfrm>
            <a:off x="10059964" y="3697183"/>
            <a:ext cx="1858156" cy="94237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B46E08-B338-B708-ECFF-B90A8F2B72DE}"/>
              </a:ext>
            </a:extLst>
          </p:cNvPr>
          <p:cNvSpPr txBox="1"/>
          <p:nvPr/>
        </p:nvSpPr>
        <p:spPr>
          <a:xfrm>
            <a:off x="10048173" y="3888105"/>
            <a:ext cx="1881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3200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EffiDocu</a:t>
            </a:r>
            <a:endParaRPr kumimoji="1" lang="ko-KR" altLang="en-US" sz="3200" dirty="0">
              <a:solidFill>
                <a:srgbClr val="FFC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0C7738A-C3B3-DBF3-32AB-43AF03DA727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97895" y="3162537"/>
            <a:ext cx="811440" cy="2"/>
          </a:xfrm>
          <a:prstGeom prst="bentConnector3">
            <a:avLst/>
          </a:prstGeom>
          <a:ln w="28575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D55FA25-33FD-8A56-F940-82F0EA2B1084}"/>
              </a:ext>
            </a:extLst>
          </p:cNvPr>
          <p:cNvSpPr txBox="1"/>
          <p:nvPr/>
        </p:nvSpPr>
        <p:spPr>
          <a:xfrm>
            <a:off x="355323" y="5446085"/>
            <a:ext cx="11470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총 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3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가지 모듈로 구성되어 있으며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웹 클라이언트에서 키워드를 입력 받은 후 기존의 문서 폴더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(DB)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의 문서를 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KB-ALBERT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로 임베딩하여 가장 유사한 문서를 찾고 사용자에게 문서내용과 이미지 제시</a:t>
            </a:r>
          </a:p>
        </p:txBody>
      </p:sp>
      <p:pic>
        <p:nvPicPr>
          <p:cNvPr id="2" name="그림 1" descr="만화 영화이(가) 표시된 사진&#10;&#10;자동 생성된 설명">
            <a:extLst>
              <a:ext uri="{FF2B5EF4-FFF2-40B4-BE49-F238E27FC236}">
                <a16:creationId xmlns:a16="http://schemas.microsoft.com/office/drawing/2014/main" id="{56782248-9508-7B89-5CD3-2BE3DCB47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8" y="1263210"/>
            <a:ext cx="1714500" cy="1473200"/>
          </a:xfrm>
          <a:prstGeom prst="rect">
            <a:avLst/>
          </a:prstGeom>
        </p:spPr>
      </p:pic>
      <p:pic>
        <p:nvPicPr>
          <p:cNvPr id="3" name="그림 2" descr="만화 영화이(가) 표시된 사진&#10;&#10;자동 생성된 설명">
            <a:extLst>
              <a:ext uri="{FF2B5EF4-FFF2-40B4-BE49-F238E27FC236}">
                <a16:creationId xmlns:a16="http://schemas.microsoft.com/office/drawing/2014/main" id="{09F69149-13DC-919C-410E-5FD5419A4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17" y="1261037"/>
            <a:ext cx="1714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1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모델 설명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CC7B806-D6B1-977F-B51E-5EE8FD5363BC}"/>
              </a:ext>
            </a:extLst>
          </p:cNvPr>
          <p:cNvSpPr/>
          <p:nvPr/>
        </p:nvSpPr>
        <p:spPr>
          <a:xfrm>
            <a:off x="1710900" y="1364484"/>
            <a:ext cx="8770200" cy="5052866"/>
          </a:xfrm>
          <a:prstGeom prst="roundRect">
            <a:avLst/>
          </a:prstGeom>
          <a:noFill/>
          <a:ln w="60325" cmpd="thickThin">
            <a:solidFill>
              <a:srgbClr val="FFC000">
                <a:alpha val="84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F74868D3-E118-E6D6-B482-7C77C5F27CB2}"/>
              </a:ext>
            </a:extLst>
          </p:cNvPr>
          <p:cNvCxnSpPr>
            <a:cxnSpLocks/>
          </p:cNvCxnSpPr>
          <p:nvPr/>
        </p:nvCxnSpPr>
        <p:spPr>
          <a:xfrm>
            <a:off x="5436767" y="5586592"/>
            <a:ext cx="2066328" cy="0"/>
          </a:xfrm>
          <a:prstGeom prst="line">
            <a:avLst/>
          </a:prstGeom>
          <a:ln w="31750" cap="rnd" cmpd="sng">
            <a:solidFill>
              <a:srgbClr val="C00000"/>
            </a:solidFill>
            <a:prstDash val="solid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1E066E12-438E-FA6F-9987-73E15D6D9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44" y="1594007"/>
            <a:ext cx="2204589" cy="3117600"/>
          </a:xfrm>
          <a:prstGeom prst="rect">
            <a:avLst/>
          </a:prstGeom>
        </p:spPr>
      </p:pic>
      <p:pic>
        <p:nvPicPr>
          <p:cNvPr id="30" name="그림 29" descr="텍스트, 스크린샷, 영수증, 대수학이(가) 표시된 사진&#10;&#10;자동 생성된 설명">
            <a:extLst>
              <a:ext uri="{FF2B5EF4-FFF2-40B4-BE49-F238E27FC236}">
                <a16:creationId xmlns:a16="http://schemas.microsoft.com/office/drawing/2014/main" id="{121D4F02-46EA-F897-C9F9-1E798ABA7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098" y="1594007"/>
            <a:ext cx="2204590" cy="3125025"/>
          </a:xfrm>
          <a:prstGeom prst="rect">
            <a:avLst/>
          </a:prstGeom>
        </p:spPr>
      </p:pic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25D01913-A243-9798-9116-71467069AAF3}"/>
              </a:ext>
            </a:extLst>
          </p:cNvPr>
          <p:cNvSpPr/>
          <p:nvPr/>
        </p:nvSpPr>
        <p:spPr>
          <a:xfrm>
            <a:off x="2971275" y="1534423"/>
            <a:ext cx="2660659" cy="3372108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  <a:alpha val="84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5697A93E-DD80-113D-6DC7-34437845271B}"/>
              </a:ext>
            </a:extLst>
          </p:cNvPr>
          <p:cNvSpPr/>
          <p:nvPr/>
        </p:nvSpPr>
        <p:spPr>
          <a:xfrm>
            <a:off x="6519064" y="1534423"/>
            <a:ext cx="2660659" cy="3372108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  <a:alpha val="84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C7D73D-1FF7-0C55-8510-873E0B14ECDB}"/>
              </a:ext>
            </a:extLst>
          </p:cNvPr>
          <p:cNvSpPr txBox="1"/>
          <p:nvPr/>
        </p:nvSpPr>
        <p:spPr>
          <a:xfrm>
            <a:off x="3928628" y="460191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시행문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DB261B-E51E-0DD8-7741-56AB0E4F38D6}"/>
              </a:ext>
            </a:extLst>
          </p:cNvPr>
          <p:cNvSpPr txBox="1"/>
          <p:nvPr/>
        </p:nvSpPr>
        <p:spPr>
          <a:xfrm>
            <a:off x="7497361" y="459756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품의서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263ED-B26A-E893-719E-CB7F0F3FA42F}"/>
              </a:ext>
            </a:extLst>
          </p:cNvPr>
          <p:cNvSpPr txBox="1"/>
          <p:nvPr/>
        </p:nvSpPr>
        <p:spPr>
          <a:xfrm>
            <a:off x="2468503" y="5168640"/>
            <a:ext cx="7388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데이터는 자체적으로</a:t>
            </a:r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프로토 타입인 점을 고려하여 수집</a:t>
            </a:r>
            <a:r>
              <a:rPr kumimoji="1"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.</a:t>
            </a:r>
          </a:p>
          <a:p>
            <a:pPr algn="ctr"/>
            <a:endParaRPr kumimoji="1" lang="en-US" altLang="ko-KR" sz="20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문서파일 형식 </a:t>
            </a:r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json, jpg</a:t>
            </a:r>
            <a:r>
              <a:rPr kumimoji="1"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로 변환</a:t>
            </a:r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개인정보 테이핑 전처리 진행</a:t>
            </a:r>
            <a:r>
              <a:rPr kumimoji="1"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.</a:t>
            </a:r>
            <a:endParaRPr kumimoji="1"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13934EF8-22B3-4457-62FA-942A9E535002}"/>
              </a:ext>
            </a:extLst>
          </p:cNvPr>
          <p:cNvCxnSpPr>
            <a:cxnSpLocks/>
          </p:cNvCxnSpPr>
          <p:nvPr/>
        </p:nvCxnSpPr>
        <p:spPr>
          <a:xfrm>
            <a:off x="5431033" y="5511771"/>
            <a:ext cx="2066328" cy="0"/>
          </a:xfrm>
          <a:prstGeom prst="line">
            <a:avLst/>
          </a:prstGeom>
          <a:ln w="31750" cap="rnd" cmpd="sng">
            <a:solidFill>
              <a:srgbClr val="C00000"/>
            </a:solidFill>
            <a:prstDash val="solid"/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75631AF-AC81-9860-FCA0-023FA1A46842}"/>
              </a:ext>
            </a:extLst>
          </p:cNvPr>
          <p:cNvSpPr txBox="1"/>
          <p:nvPr/>
        </p:nvSpPr>
        <p:spPr>
          <a:xfrm>
            <a:off x="5168502" y="808083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데이터셋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91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모델 설명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CF0F54-AE95-3124-B851-3B3629E5293B}"/>
              </a:ext>
            </a:extLst>
          </p:cNvPr>
          <p:cNvSpPr txBox="1"/>
          <p:nvPr/>
        </p:nvSpPr>
        <p:spPr>
          <a:xfrm>
            <a:off x="2717197" y="2148820"/>
            <a:ext cx="40534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Tokenizing &amp; Embedding </a:t>
            </a:r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계산</a:t>
            </a:r>
          </a:p>
          <a:p>
            <a:pPr algn="l"/>
            <a:endParaRPr kumimoji="1"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67D0B6F-427C-1323-6274-A096A4798763}"/>
              </a:ext>
            </a:extLst>
          </p:cNvPr>
          <p:cNvSpPr/>
          <p:nvPr/>
        </p:nvSpPr>
        <p:spPr>
          <a:xfrm>
            <a:off x="967468" y="2659453"/>
            <a:ext cx="3313965" cy="901631"/>
          </a:xfrm>
          <a:prstGeom prst="roundRect">
            <a:avLst/>
          </a:prstGeom>
          <a:noFill/>
          <a:ln w="76200" cmpd="thickThin">
            <a:solidFill>
              <a:srgbClr val="FFC000">
                <a:alpha val="84000"/>
              </a:srgb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68C61-8AEF-2918-BDB6-0B1BBA2A0B78}"/>
              </a:ext>
            </a:extLst>
          </p:cNvPr>
          <p:cNvSpPr txBox="1"/>
          <p:nvPr/>
        </p:nvSpPr>
        <p:spPr>
          <a:xfrm>
            <a:off x="1581728" y="1615021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"</a:t>
            </a:r>
            <a:r>
              <a:rPr kumimoji="1"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비조치요청 </a:t>
            </a:r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r>
              <a:rPr kumimoji="1"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5EA2D909-0A81-B51C-9968-BB38CFB174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9252" y="3948555"/>
            <a:ext cx="383603" cy="1"/>
          </a:xfrm>
          <a:prstGeom prst="bentConnector3">
            <a:avLst>
              <a:gd name="adj1" fmla="val -7209"/>
            </a:avLst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B7168DD-5F34-9FEC-5997-3C3BC73894E6}"/>
              </a:ext>
            </a:extLst>
          </p:cNvPr>
          <p:cNvSpPr txBox="1"/>
          <p:nvPr/>
        </p:nvSpPr>
        <p:spPr>
          <a:xfrm>
            <a:off x="4350363" y="784025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28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EffiDocu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모델링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pic>
        <p:nvPicPr>
          <p:cNvPr id="42" name="그림 41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C9E279CC-211D-A2F1-C9A7-81B311A64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636" y="914932"/>
            <a:ext cx="3742415" cy="5292304"/>
          </a:xfrm>
          <a:prstGeom prst="rect">
            <a:avLst/>
          </a:prstGeom>
        </p:spPr>
      </p:pic>
      <p:pic>
        <p:nvPicPr>
          <p:cNvPr id="44" name="그림 4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F8F95BE-F28E-7333-5EA6-6EBC9B06C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6" y="4205406"/>
            <a:ext cx="3490027" cy="200163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95119AA-46D4-1317-F178-C0BAB9453E21}"/>
              </a:ext>
            </a:extLst>
          </p:cNvPr>
          <p:cNvSpPr txBox="1"/>
          <p:nvPr/>
        </p:nvSpPr>
        <p:spPr>
          <a:xfrm>
            <a:off x="2191016" y="1307245"/>
            <a:ext cx="809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INPUT</a:t>
            </a:r>
          </a:p>
          <a:p>
            <a:pPr algn="l"/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F750300B-EDE1-8742-EDC9-61F296C20F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83382" y="2348873"/>
            <a:ext cx="496639" cy="4"/>
          </a:xfrm>
          <a:prstGeom prst="bentConnector3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0771CB01-4E4C-22FF-EAAA-7A4520C88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74" y="2766403"/>
            <a:ext cx="2947908" cy="702275"/>
          </a:xfrm>
          <a:prstGeom prst="rect">
            <a:avLst/>
          </a:prstGeom>
        </p:spPr>
      </p:pic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58F1E1E1-2A44-16BE-08A4-44FE9F6C2A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69583" y="3891565"/>
            <a:ext cx="442868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4009ABE-1095-FE4A-626A-BD8DF848D1AC}"/>
              </a:ext>
            </a:extLst>
          </p:cNvPr>
          <p:cNvSpPr txBox="1"/>
          <p:nvPr/>
        </p:nvSpPr>
        <p:spPr>
          <a:xfrm>
            <a:off x="3262540" y="3653506"/>
            <a:ext cx="438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각 문서와 사용자 입력 임베딩 간의 </a:t>
            </a:r>
            <a:endParaRPr kumimoji="1"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코사인 유사도계산</a:t>
            </a:r>
          </a:p>
        </p:txBody>
      </p: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D43698E5-BFC9-6C35-29A3-36C55FA05B9D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4369463" y="5206222"/>
            <a:ext cx="3567529" cy="1"/>
          </a:xfrm>
          <a:prstGeom prst="bentConnector3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37EEAB3-917E-0793-43D8-CEA2389C6682}"/>
              </a:ext>
            </a:extLst>
          </p:cNvPr>
          <p:cNvSpPr txBox="1"/>
          <p:nvPr/>
        </p:nvSpPr>
        <p:spPr>
          <a:xfrm>
            <a:off x="4899518" y="533729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가장 유사한 문서 출력</a:t>
            </a: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C41907BE-1454-644E-B233-5BF4853DB357}"/>
              </a:ext>
            </a:extLst>
          </p:cNvPr>
          <p:cNvSpPr/>
          <p:nvPr/>
        </p:nvSpPr>
        <p:spPr>
          <a:xfrm>
            <a:off x="7965860" y="1045635"/>
            <a:ext cx="3313965" cy="5161395"/>
          </a:xfrm>
          <a:prstGeom prst="roundRect">
            <a:avLst/>
          </a:prstGeom>
          <a:noFill/>
          <a:ln w="76200" cmpd="sng">
            <a:solidFill>
              <a:schemeClr val="tx1">
                <a:lumMod val="50000"/>
                <a:lumOff val="50000"/>
                <a:alpha val="84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25F2994-2357-3EFA-64BC-C8940D3414F2}"/>
              </a:ext>
            </a:extLst>
          </p:cNvPr>
          <p:cNvSpPr txBox="1"/>
          <p:nvPr/>
        </p:nvSpPr>
        <p:spPr>
          <a:xfrm>
            <a:off x="9149999" y="691486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OUTPUT</a:t>
            </a:r>
          </a:p>
          <a:p>
            <a:pPr algn="l"/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 descr="만화 영화, 장난감, 인형이(가) 표시된 사진&#10;&#10;자동 생성된 설명">
            <a:extLst>
              <a:ext uri="{FF2B5EF4-FFF2-40B4-BE49-F238E27FC236}">
                <a16:creationId xmlns:a16="http://schemas.microsoft.com/office/drawing/2014/main" id="{5862FA9F-50C7-D489-1D27-1DA8BEABB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2" y="954210"/>
            <a:ext cx="1390279" cy="1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11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향후 서비스 발전 방향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D4B41984-D00F-87A5-6899-3CC298BED404}"/>
              </a:ext>
            </a:extLst>
          </p:cNvPr>
          <p:cNvSpPr/>
          <p:nvPr/>
        </p:nvSpPr>
        <p:spPr>
          <a:xfrm>
            <a:off x="4917164" y="3780103"/>
            <a:ext cx="1906858" cy="1041032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6F3889-2F47-29D4-4634-E977EFA1A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68" y="2079618"/>
            <a:ext cx="2269194" cy="3207383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4DB6ED8-7818-36C8-E467-E1AE6B0F8EBD}"/>
              </a:ext>
            </a:extLst>
          </p:cNvPr>
          <p:cNvSpPr/>
          <p:nvPr/>
        </p:nvSpPr>
        <p:spPr>
          <a:xfrm>
            <a:off x="4737068" y="2116052"/>
            <a:ext cx="2202155" cy="3207382"/>
          </a:xfrm>
          <a:prstGeom prst="roundRect">
            <a:avLst/>
          </a:prstGeom>
          <a:noFill/>
          <a:ln w="76200" cmpd="sng">
            <a:solidFill>
              <a:schemeClr val="tx1">
                <a:lumMod val="50000"/>
                <a:lumOff val="50000"/>
                <a:alpha val="84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313CB-9E34-06C5-5714-250C43D55A31}"/>
              </a:ext>
            </a:extLst>
          </p:cNvPr>
          <p:cNvSpPr txBox="1"/>
          <p:nvPr/>
        </p:nvSpPr>
        <p:spPr>
          <a:xfrm>
            <a:off x="5548615" y="6178039"/>
            <a:ext cx="60984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  <a:hlinkClick r:id="rId4"/>
              </a:rPr>
              <a:t>https://www.mma.go.kr/hall/board/boardView.do?gesipan_id=217&amp;gsgeul_no=1514586&amp;pageIndex=1&amp;searchCondition=&amp;searchKeyword=&amp;pageUnit=10&amp;mc=mma0003342&amp;jbc_gonggibodo=0</a:t>
            </a:r>
            <a:endParaRPr lang="en-US" altLang="ko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A80CF5-F80F-0F02-94D3-0351D1980DF3}"/>
              </a:ext>
            </a:extLst>
          </p:cNvPr>
          <p:cNvSpPr/>
          <p:nvPr/>
        </p:nvSpPr>
        <p:spPr>
          <a:xfrm>
            <a:off x="4533501" y="1124330"/>
            <a:ext cx="2676327" cy="480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표 인식 및 텍스트 추출 </a:t>
            </a:r>
          </a:p>
        </p:txBody>
      </p:sp>
      <p:cxnSp>
        <p:nvCxnSpPr>
          <p:cNvPr id="14" name="직선 연결선 25">
            <a:extLst>
              <a:ext uri="{FF2B5EF4-FFF2-40B4-BE49-F238E27FC236}">
                <a16:creationId xmlns:a16="http://schemas.microsoft.com/office/drawing/2014/main" id="{E4FB52B1-BA37-0580-A561-CA406A7D1B6E}"/>
              </a:ext>
            </a:extLst>
          </p:cNvPr>
          <p:cNvCxnSpPr>
            <a:cxnSpLocks/>
          </p:cNvCxnSpPr>
          <p:nvPr/>
        </p:nvCxnSpPr>
        <p:spPr>
          <a:xfrm>
            <a:off x="7599132" y="1863836"/>
            <a:ext cx="0" cy="3482716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C678E3CA-07AC-8474-B68A-F8FB4F8362A0}"/>
              </a:ext>
            </a:extLst>
          </p:cNvPr>
          <p:cNvSpPr/>
          <p:nvPr/>
        </p:nvSpPr>
        <p:spPr>
          <a:xfrm rot="16200000">
            <a:off x="7276770" y="3442754"/>
            <a:ext cx="1051747" cy="407020"/>
          </a:xfrm>
          <a:prstGeom prst="downArrow">
            <a:avLst>
              <a:gd name="adj1" fmla="val 50000"/>
              <a:gd name="adj2" fmla="val 522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9E50CA-A953-0834-C649-E88BB9A5CA27}"/>
              </a:ext>
            </a:extLst>
          </p:cNvPr>
          <p:cNvSpPr txBox="1"/>
          <p:nvPr/>
        </p:nvSpPr>
        <p:spPr>
          <a:xfrm>
            <a:off x="4164403" y="5550765"/>
            <a:ext cx="5461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표를 포함한 병역 우대혜택</a:t>
            </a:r>
            <a:r>
              <a:rPr kumimoji="1" lang="en-US" altLang="ko-KR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검색 가능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DCA2741-97B2-8B2D-ADEA-04A50F0BAA43}"/>
              </a:ext>
            </a:extLst>
          </p:cNvPr>
          <p:cNvSpPr/>
          <p:nvPr/>
        </p:nvSpPr>
        <p:spPr>
          <a:xfrm>
            <a:off x="8410731" y="2116052"/>
            <a:ext cx="2202155" cy="3207382"/>
          </a:xfrm>
          <a:prstGeom prst="roundRect">
            <a:avLst/>
          </a:prstGeom>
          <a:solidFill>
            <a:srgbClr val="FFCF00"/>
          </a:solidFill>
          <a:ln w="76200" cmpd="sng">
            <a:solidFill>
              <a:schemeClr val="tx1">
                <a:lumMod val="50000"/>
                <a:lumOff val="50000"/>
                <a:alpha val="84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91ACDA-5B86-ED0C-0C3D-F5396112477D}"/>
              </a:ext>
            </a:extLst>
          </p:cNvPr>
          <p:cNvSpPr/>
          <p:nvPr/>
        </p:nvSpPr>
        <p:spPr>
          <a:xfrm>
            <a:off x="8207164" y="1124330"/>
            <a:ext cx="2676327" cy="480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AI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유사도 순 정렬 </a:t>
            </a:r>
          </a:p>
        </p:txBody>
      </p:sp>
      <p:pic>
        <p:nvPicPr>
          <p:cNvPr id="41" name="그림 40" descr="노랑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5F7658E-750E-D483-8D5C-357CDE873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689" y="2380843"/>
            <a:ext cx="997499" cy="210357"/>
          </a:xfrm>
          <a:prstGeom prst="rect">
            <a:avLst/>
          </a:prstGeom>
        </p:spPr>
      </p:pic>
      <p:pic>
        <p:nvPicPr>
          <p:cNvPr id="43" name="그림 42" descr="텍스트, 스크린샷, 노랑, 폰트이(가) 표시된 사진&#10;&#10;자동 생성된 설명">
            <a:extLst>
              <a:ext uri="{FF2B5EF4-FFF2-40B4-BE49-F238E27FC236}">
                <a16:creationId xmlns:a16="http://schemas.microsoft.com/office/drawing/2014/main" id="{5F2FFB16-2168-E4AC-C20E-810FED040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366" y="2787306"/>
            <a:ext cx="1896885" cy="66616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D5641F8-FD95-463B-B895-FE04F658BAB3}"/>
              </a:ext>
            </a:extLst>
          </p:cNvPr>
          <p:cNvSpPr txBox="1"/>
          <p:nvPr/>
        </p:nvSpPr>
        <p:spPr>
          <a:xfrm>
            <a:off x="8660468" y="5546552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유사도 높은 순 정렬 </a:t>
            </a: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C404F482-8D5D-C359-5717-43798BD93DE4}"/>
              </a:ext>
            </a:extLst>
          </p:cNvPr>
          <p:cNvSpPr/>
          <p:nvPr/>
        </p:nvSpPr>
        <p:spPr>
          <a:xfrm>
            <a:off x="10162712" y="3503085"/>
            <a:ext cx="264294" cy="6481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C5C479-04D9-7F58-9931-D367E0148BD4}"/>
              </a:ext>
            </a:extLst>
          </p:cNvPr>
          <p:cNvSpPr txBox="1"/>
          <p:nvPr/>
        </p:nvSpPr>
        <p:spPr>
          <a:xfrm>
            <a:off x="10134351" y="3468936"/>
            <a:ext cx="4785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z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정렬 기준</a:t>
            </a:r>
          </a:p>
        </p:txBody>
      </p:sp>
      <p:pic>
        <p:nvPicPr>
          <p:cNvPr id="50" name="그림 49" descr="텍스트, 폰트, 노랑, 그래픽이(가) 표시된 사진&#10;&#10;자동 생성된 설명">
            <a:extLst>
              <a:ext uri="{FF2B5EF4-FFF2-40B4-BE49-F238E27FC236}">
                <a16:creationId xmlns:a16="http://schemas.microsoft.com/office/drawing/2014/main" id="{5C99F6CB-4482-07AA-E300-11CA7B12D5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20" y="3719743"/>
            <a:ext cx="956643" cy="151792"/>
          </a:xfrm>
          <a:prstGeom prst="rect">
            <a:avLst/>
          </a:prstGeom>
        </p:spPr>
      </p:pic>
      <p:pic>
        <p:nvPicPr>
          <p:cNvPr id="52" name="그림 51" descr="텍스트, 폰트, 노랑, 그래픽이(가) 표시된 사진&#10;&#10;자동 생성된 설명">
            <a:extLst>
              <a:ext uri="{FF2B5EF4-FFF2-40B4-BE49-F238E27FC236}">
                <a16:creationId xmlns:a16="http://schemas.microsoft.com/office/drawing/2014/main" id="{5A6F8E01-1442-94EC-6258-D80EB6ABB9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77" y="3722996"/>
            <a:ext cx="831816" cy="16111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4D23C60-2CEE-201B-1F52-7FC34C8CCC44}"/>
              </a:ext>
            </a:extLst>
          </p:cNvPr>
          <p:cNvSpPr txBox="1"/>
          <p:nvPr/>
        </p:nvSpPr>
        <p:spPr>
          <a:xfrm>
            <a:off x="8934819" y="3278458"/>
            <a:ext cx="1180766" cy="172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표를 포함한 병역 우대혜택 </a:t>
            </a:r>
            <a:endParaRPr lang="ko-KR" altLang="en-US" sz="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9149DD0-F78F-EFF4-13B3-1B2E17EE42A3}"/>
              </a:ext>
            </a:extLst>
          </p:cNvPr>
          <p:cNvSpPr/>
          <p:nvPr/>
        </p:nvSpPr>
        <p:spPr>
          <a:xfrm>
            <a:off x="9718407" y="3923123"/>
            <a:ext cx="782377" cy="107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D7B2A31F-E020-9A75-60F9-E44E1A35A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46" y="3872894"/>
            <a:ext cx="831816" cy="109004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92BC3DA-DC18-0D81-6949-903C352289F4}"/>
              </a:ext>
            </a:extLst>
          </p:cNvPr>
          <p:cNvSpPr txBox="1"/>
          <p:nvPr/>
        </p:nvSpPr>
        <p:spPr>
          <a:xfrm>
            <a:off x="9419767" y="5106549"/>
            <a:ext cx="184082" cy="172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1</a:t>
            </a:r>
            <a:endParaRPr lang="ko-KR" altLang="en-US" sz="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85821F-B547-82EF-6682-9AED1726EBEF}"/>
              </a:ext>
            </a:extLst>
          </p:cNvPr>
          <p:cNvSpPr txBox="1"/>
          <p:nvPr/>
        </p:nvSpPr>
        <p:spPr>
          <a:xfrm>
            <a:off x="8259042" y="3916979"/>
            <a:ext cx="139231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KB</a:t>
            </a:r>
            <a:r>
              <a:rPr kumimoji="1" lang="ko-KR" altLang="en-US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국민은행</a:t>
            </a:r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병역 명문가 우대 혜택 제공</a:t>
            </a:r>
            <a:endParaRPr kumimoji="1" lang="en-US" altLang="ko-KR" sz="4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...</a:t>
            </a:r>
          </a:p>
          <a:p>
            <a:pPr algn="ctr"/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…</a:t>
            </a:r>
          </a:p>
          <a:p>
            <a:pPr algn="ctr"/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…</a:t>
            </a:r>
          </a:p>
          <a:p>
            <a:pPr algn="ctr"/>
            <a:r>
              <a:rPr kumimoji="1" lang="ko-KR" altLang="en-US" sz="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endParaRPr lang="ko-KR" altLang="en-US" sz="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66" name="표 66">
            <a:extLst>
              <a:ext uri="{FF2B5EF4-FFF2-40B4-BE49-F238E27FC236}">
                <a16:creationId xmlns:a16="http://schemas.microsoft.com/office/drawing/2014/main" id="{DB12B95D-E561-0262-61B7-6F5601532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105826"/>
              </p:ext>
            </p:extLst>
          </p:nvPr>
        </p:nvGraphicFramePr>
        <p:xfrm>
          <a:off x="8488073" y="4133316"/>
          <a:ext cx="931694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19">
                  <a:extLst>
                    <a:ext uri="{9D8B030D-6E8A-4147-A177-3AD203B41FA5}">
                      <a16:colId xmlns:a16="http://schemas.microsoft.com/office/drawing/2014/main" val="266662207"/>
                    </a:ext>
                  </a:extLst>
                </a:gridCol>
                <a:gridCol w="543475">
                  <a:extLst>
                    <a:ext uri="{9D8B030D-6E8A-4147-A177-3AD203B41FA5}">
                      <a16:colId xmlns:a16="http://schemas.microsoft.com/office/drawing/2014/main" val="1290621219"/>
                    </a:ext>
                  </a:extLst>
                </a:gridCol>
              </a:tblGrid>
              <a:tr h="124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상품명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932782"/>
                  </a:ext>
                </a:extLst>
              </a:tr>
              <a:tr h="31674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KB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내맘대로 적금</a:t>
                      </a:r>
                      <a:endParaRPr lang="en-US" altLang="ko-KR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(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정액적립식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)</a:t>
                      </a:r>
                      <a:endParaRPr lang="ko-KR" altLang="en-US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가입대상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: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 실명 개인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인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계좌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KB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내맘대로 적금 신규 가입 시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1%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 금리우대 쿠폰 지급</a:t>
                      </a:r>
                      <a:endParaRPr lang="en-US" altLang="ko-KR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저축금액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: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  월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만원 이상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50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만원 이하</a:t>
                      </a:r>
                      <a:endParaRPr lang="en-US" altLang="ko-KR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194045"/>
                  </a:ext>
                </a:extLst>
              </a:tr>
              <a:tr h="2903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청약저축 금융쿠폰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청약저축 신규 가입 및 최초 납입 시 사용 가능한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만원 금융 쿠폰 지급</a:t>
                      </a:r>
                      <a:endParaRPr lang="en-US" altLang="ko-KR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…</a:t>
                      </a:r>
                      <a:endParaRPr lang="ko-KR" altLang="en-US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961667"/>
                  </a:ext>
                </a:extLst>
              </a:tr>
            </a:tbl>
          </a:graphicData>
        </a:graphic>
      </p:graphicFrame>
      <p:sp>
        <p:nvSpPr>
          <p:cNvPr id="67" name="삼각형 66">
            <a:extLst>
              <a:ext uri="{FF2B5EF4-FFF2-40B4-BE49-F238E27FC236}">
                <a16:creationId xmlns:a16="http://schemas.microsoft.com/office/drawing/2014/main" id="{FECC079F-2903-8952-3640-D7840B4320DE}"/>
              </a:ext>
            </a:extLst>
          </p:cNvPr>
          <p:cNvSpPr/>
          <p:nvPr/>
        </p:nvSpPr>
        <p:spPr>
          <a:xfrm rot="5400000">
            <a:off x="9600455" y="5170645"/>
            <a:ext cx="51443" cy="45719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E0C1A5-69B2-5EF3-C3DB-ACAACDEBEA89}"/>
              </a:ext>
            </a:extLst>
          </p:cNvPr>
          <p:cNvSpPr txBox="1"/>
          <p:nvPr/>
        </p:nvSpPr>
        <p:spPr>
          <a:xfrm>
            <a:off x="9904589" y="3821823"/>
            <a:ext cx="1180766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유사도</a:t>
            </a:r>
            <a:r>
              <a:rPr kumimoji="1" lang="en-US" altLang="ko-KR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88%)</a:t>
            </a:r>
            <a:endParaRPr lang="ko-KR" altLang="en-US" sz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70B11C7-D596-8C06-9F75-4FF192E2BF2A}"/>
              </a:ext>
            </a:extLst>
          </p:cNvPr>
          <p:cNvSpPr/>
          <p:nvPr/>
        </p:nvSpPr>
        <p:spPr>
          <a:xfrm>
            <a:off x="858195" y="1147119"/>
            <a:ext cx="2676327" cy="480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수집 및 누적  </a:t>
            </a:r>
          </a:p>
        </p:txBody>
      </p:sp>
      <p:cxnSp>
        <p:nvCxnSpPr>
          <p:cNvPr id="79" name="직선 연결선 25">
            <a:extLst>
              <a:ext uri="{FF2B5EF4-FFF2-40B4-BE49-F238E27FC236}">
                <a16:creationId xmlns:a16="http://schemas.microsoft.com/office/drawing/2014/main" id="{FDDD7655-478C-7551-7B19-C479A18C5B28}"/>
              </a:ext>
            </a:extLst>
          </p:cNvPr>
          <p:cNvCxnSpPr>
            <a:cxnSpLocks/>
          </p:cNvCxnSpPr>
          <p:nvPr/>
        </p:nvCxnSpPr>
        <p:spPr>
          <a:xfrm>
            <a:off x="3923826" y="1886625"/>
            <a:ext cx="0" cy="3482716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아래쪽 화살표[D] 80">
            <a:extLst>
              <a:ext uri="{FF2B5EF4-FFF2-40B4-BE49-F238E27FC236}">
                <a16:creationId xmlns:a16="http://schemas.microsoft.com/office/drawing/2014/main" id="{2CE17B9C-E5EE-EB84-3D1F-4AE99D1AB9F8}"/>
              </a:ext>
            </a:extLst>
          </p:cNvPr>
          <p:cNvSpPr/>
          <p:nvPr/>
        </p:nvSpPr>
        <p:spPr>
          <a:xfrm rot="16200000">
            <a:off x="3615767" y="3442754"/>
            <a:ext cx="1051747" cy="407020"/>
          </a:xfrm>
          <a:prstGeom prst="downArrow">
            <a:avLst>
              <a:gd name="adj1" fmla="val 50000"/>
              <a:gd name="adj2" fmla="val 522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2" name="원통[C] 81">
            <a:extLst>
              <a:ext uri="{FF2B5EF4-FFF2-40B4-BE49-F238E27FC236}">
                <a16:creationId xmlns:a16="http://schemas.microsoft.com/office/drawing/2014/main" id="{BE5D8766-31D6-7914-24D7-C0326A3895BD}"/>
              </a:ext>
            </a:extLst>
          </p:cNvPr>
          <p:cNvSpPr/>
          <p:nvPr/>
        </p:nvSpPr>
        <p:spPr>
          <a:xfrm>
            <a:off x="1095187" y="4104167"/>
            <a:ext cx="2238157" cy="1182834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8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EffiDocs</a:t>
            </a:r>
            <a:endParaRPr kumimoji="1" lang="ko-KR" altLang="en-US" sz="2800" b="1" dirty="0">
              <a:solidFill>
                <a:srgbClr val="FFC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529F8973-42F0-AD33-8B64-E3A10BD80C2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767" y="3108178"/>
            <a:ext cx="1036765" cy="482400"/>
          </a:xfrm>
          <a:prstGeom prst="bentConnector3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>
            <a:extLst>
              <a:ext uri="{FF2B5EF4-FFF2-40B4-BE49-F238E27FC236}">
                <a16:creationId xmlns:a16="http://schemas.microsoft.com/office/drawing/2014/main" id="{C767B30D-5827-4805-636F-DB2252C26CBC}"/>
              </a:ext>
            </a:extLst>
          </p:cNvPr>
          <p:cNvCxnSpPr>
            <a:cxnSpLocks/>
          </p:cNvCxnSpPr>
          <p:nvPr/>
        </p:nvCxnSpPr>
        <p:spPr>
          <a:xfrm rot="5400000">
            <a:off x="2367953" y="3075755"/>
            <a:ext cx="1036800" cy="482400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3A2C0F5-10DC-AA60-0292-C0C17E09DB9E}"/>
              </a:ext>
            </a:extLst>
          </p:cNvPr>
          <p:cNvCxnSpPr>
            <a:cxnSpLocks/>
          </p:cNvCxnSpPr>
          <p:nvPr/>
        </p:nvCxnSpPr>
        <p:spPr>
          <a:xfrm>
            <a:off x="2146699" y="2827968"/>
            <a:ext cx="0" cy="1007999"/>
          </a:xfrm>
          <a:prstGeom prst="straightConnector1">
            <a:avLst/>
          </a:prstGeom>
          <a:ln w="76200" cap="rnd">
            <a:solidFill>
              <a:schemeClr val="tx1">
                <a:lumMod val="50000"/>
                <a:lumOff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 descr="로고, 일렉트릭 블루, 상징, 폰트이(가) 표시된 사진&#10;&#10;자동 생성된 설명">
            <a:extLst>
              <a:ext uri="{FF2B5EF4-FFF2-40B4-BE49-F238E27FC236}">
                <a16:creationId xmlns:a16="http://schemas.microsoft.com/office/drawing/2014/main" id="{6D24C9B4-11D1-E78A-CF64-7E0653C0D3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5351">
            <a:off x="720618" y="1953454"/>
            <a:ext cx="749139" cy="67996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2449A694-3163-2D60-B6C8-B6CE6DD0B393}"/>
              </a:ext>
            </a:extLst>
          </p:cNvPr>
          <p:cNvSpPr txBox="1"/>
          <p:nvPr/>
        </p:nvSpPr>
        <p:spPr>
          <a:xfrm>
            <a:off x="5563311" y="6038719"/>
            <a:ext cx="60998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https://stopoverhere.tistory.com/entry/Microsoft-워드-문서-번역-방법</a:t>
            </a:r>
            <a:endParaRPr lang="en-US" altLang="ko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9F6E53-C7B6-CC0B-A1EF-3A4F7D5DD187}"/>
              </a:ext>
            </a:extLst>
          </p:cNvPr>
          <p:cNvSpPr txBox="1"/>
          <p:nvPr/>
        </p:nvSpPr>
        <p:spPr>
          <a:xfrm>
            <a:off x="1207243" y="5550019"/>
            <a:ext cx="5461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성능 개선 및 고도화</a:t>
            </a:r>
          </a:p>
        </p:txBody>
      </p:sp>
      <p:pic>
        <p:nvPicPr>
          <p:cNvPr id="118" name="그림 117" descr="디자인, 상징, 폰트이(가) 표시된 사진&#10;&#10;자동 생성된 설명">
            <a:extLst>
              <a:ext uri="{FF2B5EF4-FFF2-40B4-BE49-F238E27FC236}">
                <a16:creationId xmlns:a16="http://schemas.microsoft.com/office/drawing/2014/main" id="{DBCC2419-0A5B-A8ED-901E-53E73ADEB4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9133">
            <a:off x="1867283" y="1830676"/>
            <a:ext cx="637531" cy="79404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A4B96792-54DD-A7D8-F040-9081D014919E}"/>
              </a:ext>
            </a:extLst>
          </p:cNvPr>
          <p:cNvSpPr txBox="1"/>
          <p:nvPr/>
        </p:nvSpPr>
        <p:spPr>
          <a:xfrm>
            <a:off x="5548615" y="6484480"/>
            <a:ext cx="609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Malgun Gothic" panose="020B0503020000020004" pitchFamily="34" charset="-127"/>
                <a:ea typeface="Malgun Gothic" panose="020B0503020000020004" pitchFamily="34" charset="-127"/>
                <a:hlinkClick r:id="rId11"/>
              </a:rPr>
              <a:t>https://kr.freepik.com/premium-vector/modern-flat-design-of-pdf-file-icon-for-web_39197367.htm</a:t>
            </a:r>
            <a:endParaRPr lang="en-US" altLang="ko-KR" sz="1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22" name="그림 121" descr="그래픽, 로고, 상징, 폰트이(가) 표시된 사진&#10;&#10;자동 생성된 설명">
            <a:extLst>
              <a:ext uri="{FF2B5EF4-FFF2-40B4-BE49-F238E27FC236}">
                <a16:creationId xmlns:a16="http://schemas.microsoft.com/office/drawing/2014/main" id="{FD789AD7-1653-B14B-8F87-F204FD462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1636">
            <a:off x="2760047" y="1890608"/>
            <a:ext cx="928217" cy="773514"/>
          </a:xfrm>
          <a:prstGeom prst="rect">
            <a:avLst/>
          </a:prstGeom>
        </p:spPr>
      </p:pic>
      <p:pic>
        <p:nvPicPr>
          <p:cNvPr id="123" name="그림 122" descr="텍스트, 스크린샷, 노랑, 폰트이(가) 표시된 사진&#10;&#10;자동 생성된 설명">
            <a:extLst>
              <a:ext uri="{FF2B5EF4-FFF2-40B4-BE49-F238E27FC236}">
                <a16:creationId xmlns:a16="http://schemas.microsoft.com/office/drawing/2014/main" id="{977652EB-F0CD-A1FE-921E-25667AEBBAE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6" t="14966" r="17901" b="74859"/>
          <a:stretch/>
        </p:blipFill>
        <p:spPr>
          <a:xfrm>
            <a:off x="8925349" y="2740656"/>
            <a:ext cx="1236465" cy="2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3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0" y="2278744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4"/>
            <a:ext cx="1511150" cy="416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75A03-7970-0FC6-C4C6-386587ABB5AC}"/>
              </a:ext>
            </a:extLst>
          </p:cNvPr>
          <p:cNvSpPr txBox="1"/>
          <p:nvPr/>
        </p:nvSpPr>
        <p:spPr>
          <a:xfrm>
            <a:off x="1134338" y="1072585"/>
            <a:ext cx="4940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03.</a:t>
            </a:r>
            <a:r>
              <a:rPr lang="ko-KR" altLang="en-US" sz="6000" b="1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결론</a:t>
            </a:r>
            <a:endParaRPr lang="en-US" altLang="ko-KR" sz="6000" b="1" spc="-15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endParaRPr lang="en-US" altLang="ko-KR" sz="6000" b="1" spc="-150" dirty="0">
              <a:latin typeface="Malgun Gothic" panose="020B0503020000020004" pitchFamily="34" charset="-127"/>
              <a:ea typeface="Malgun Gothic" panose="020B0503020000020004" pitchFamily="34" charset="-127"/>
              <a:cs typeface="KoPubWorld바탕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1707F-A1F0-1EDD-1235-CC5543120D37}"/>
              </a:ext>
            </a:extLst>
          </p:cNvPr>
          <p:cNvSpPr txBox="1"/>
          <p:nvPr/>
        </p:nvSpPr>
        <p:spPr>
          <a:xfrm>
            <a:off x="5385973" y="2490045"/>
            <a:ext cx="243207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AutoNum type="arabicParenR"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기대 효과</a:t>
            </a:r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l"/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marL="457200" indent="-457200" algn="l">
              <a:buFont typeface="+mj-lt"/>
              <a:buAutoNum type="arabicParenR" startAt="2"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활용 방안</a:t>
            </a:r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l"/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227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기대 효과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BE2803-DC87-72EE-BDFA-7F6A6CBDD4D7}"/>
              </a:ext>
            </a:extLst>
          </p:cNvPr>
          <p:cNvSpPr txBox="1"/>
          <p:nvPr/>
        </p:nvSpPr>
        <p:spPr>
          <a:xfrm>
            <a:off x="3827915" y="995610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시간 단축 및 업무 효율성 증대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D99099-C6D2-E4B2-3765-8986621068F4}"/>
              </a:ext>
            </a:extLst>
          </p:cNvPr>
          <p:cNvSpPr txBox="1"/>
          <p:nvPr/>
        </p:nvSpPr>
        <p:spPr>
          <a:xfrm>
            <a:off x="5928361" y="2844225"/>
            <a:ext cx="66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VS</a:t>
            </a:r>
            <a:endParaRPr kumimoji="1"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93A41F-92E4-E6AA-6B3C-FB3EC9564118}"/>
              </a:ext>
            </a:extLst>
          </p:cNvPr>
          <p:cNvSpPr txBox="1"/>
          <p:nvPr/>
        </p:nvSpPr>
        <p:spPr>
          <a:xfrm>
            <a:off x="7127926" y="1963667"/>
            <a:ext cx="4940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바탕체 Bold" panose="00000800000000000000" pitchFamily="2" charset="-127"/>
              </a:rPr>
              <a:t>KB EffiDocu</a:t>
            </a:r>
          </a:p>
          <a:p>
            <a:endParaRPr lang="en-US" altLang="ko-KR" sz="6000" b="1" spc="-150" dirty="0">
              <a:latin typeface="Malgun Gothic" panose="020B0503020000020004" pitchFamily="34" charset="-127"/>
              <a:ea typeface="Malgun Gothic" panose="020B0503020000020004" pitchFamily="34" charset="-127"/>
              <a:cs typeface="KoPubWorld바탕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95915C-ECC2-59EF-BD6D-784FB9FE81EC}"/>
              </a:ext>
            </a:extLst>
          </p:cNvPr>
          <p:cNvSpPr txBox="1"/>
          <p:nvPr/>
        </p:nvSpPr>
        <p:spPr>
          <a:xfrm>
            <a:off x="1063637" y="1968112"/>
            <a:ext cx="4326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150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바탕체 Bold" panose="00000800000000000000" pitchFamily="2" charset="-127"/>
              </a:rPr>
              <a:t>KB EffiDocu</a:t>
            </a:r>
          </a:p>
          <a:p>
            <a:endParaRPr lang="en-US" altLang="ko-KR" sz="6000" b="1" spc="-150" dirty="0">
              <a:latin typeface="Malgun Gothic" panose="020B0503020000020004" pitchFamily="34" charset="-127"/>
              <a:ea typeface="Malgun Gothic" panose="020B0503020000020004" pitchFamily="34" charset="-127"/>
              <a:cs typeface="KoPubWorld바탕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E76070-F18E-A17A-7B5E-7F66C8532934}"/>
              </a:ext>
            </a:extLst>
          </p:cNvPr>
          <p:cNvSpPr txBox="1"/>
          <p:nvPr/>
        </p:nvSpPr>
        <p:spPr>
          <a:xfrm>
            <a:off x="8403187" y="3061113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사용 후 </a:t>
            </a:r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331B81B7-E90C-EA85-8B8B-66727876CCDD}"/>
              </a:ext>
            </a:extLst>
          </p:cNvPr>
          <p:cNvSpPr/>
          <p:nvPr/>
        </p:nvSpPr>
        <p:spPr>
          <a:xfrm>
            <a:off x="2866909" y="3641049"/>
            <a:ext cx="329783" cy="52322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CDE026EB-1D87-3DBC-1E01-42067D2EA111}"/>
              </a:ext>
            </a:extLst>
          </p:cNvPr>
          <p:cNvSpPr/>
          <p:nvPr/>
        </p:nvSpPr>
        <p:spPr>
          <a:xfrm>
            <a:off x="8995874" y="3608257"/>
            <a:ext cx="329783" cy="523220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475DB9-4377-E7DD-628F-CB2834B26A26}"/>
              </a:ext>
            </a:extLst>
          </p:cNvPr>
          <p:cNvSpPr txBox="1"/>
          <p:nvPr/>
        </p:nvSpPr>
        <p:spPr>
          <a:xfrm>
            <a:off x="1402405" y="430164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약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30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분 문서작성 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2EE997-A3F4-486A-B6EC-6E82382CB6AF}"/>
              </a:ext>
            </a:extLst>
          </p:cNvPr>
          <p:cNvSpPr txBox="1"/>
          <p:nvPr/>
        </p:nvSpPr>
        <p:spPr>
          <a:xfrm>
            <a:off x="7696261" y="4301642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약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10</a:t>
            </a:r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분 문서작성 완료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A12F8F-1B28-392E-774B-9938900C0D6B}"/>
              </a:ext>
            </a:extLst>
          </p:cNvPr>
          <p:cNvSpPr txBox="1"/>
          <p:nvPr/>
        </p:nvSpPr>
        <p:spPr>
          <a:xfrm>
            <a:off x="3361441" y="4928777"/>
            <a:ext cx="57951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관련 문서 찾는 과정에서 약 </a:t>
            </a:r>
            <a:r>
              <a:rPr kumimoji="1" lang="en-US" altLang="ko-KR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20</a:t>
            </a:r>
            <a:r>
              <a:rPr kumimoji="1" lang="ko-KR" altLang="en-US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분 단축</a:t>
            </a:r>
            <a:r>
              <a:rPr kumimoji="1" lang="en-US" altLang="ko-KR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</a:p>
          <a:p>
            <a:pPr algn="ctr"/>
            <a:r>
              <a:rPr kumimoji="1" lang="ko-KR" altLang="en-US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endParaRPr kumimoji="1" lang="en-US" altLang="ko-KR" sz="28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en-US" altLang="ko-KR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=&gt;</a:t>
            </a:r>
            <a:r>
              <a:rPr kumimoji="1" lang="ko-KR" altLang="en-US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업무 효율성 증대 및 능률 향상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8CBE64-8DC5-8D64-F7BC-A4D3E622BA8F}"/>
              </a:ext>
            </a:extLst>
          </p:cNvPr>
          <p:cNvSpPr txBox="1"/>
          <p:nvPr/>
        </p:nvSpPr>
        <p:spPr>
          <a:xfrm>
            <a:off x="2337540" y="3083147"/>
            <a:ext cx="1388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사용 전</a:t>
            </a:r>
          </a:p>
        </p:txBody>
      </p:sp>
    </p:spTree>
    <p:extLst>
      <p:ext uri="{BB962C8B-B14F-4D97-AF65-F5344CB8AC3E}">
        <p14:creationId xmlns:p14="http://schemas.microsoft.com/office/powerpoint/2010/main" val="421050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cs typeface="KOPUBWORLDDOTUM_PRO MEDIUM" pitchFamily="2" charset="-127"/>
              </a:rPr>
              <a:t>CONTENTS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902BEC-FCC1-35F8-B302-101F5906A224}"/>
              </a:ext>
            </a:extLst>
          </p:cNvPr>
          <p:cNvSpPr txBox="1"/>
          <p:nvPr/>
        </p:nvSpPr>
        <p:spPr>
          <a:xfrm>
            <a:off x="840658" y="1538130"/>
            <a:ext cx="159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01.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서론</a:t>
            </a:r>
            <a:endParaRPr kumimoji="1"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4EA83-1434-A070-DF61-7A71886C22E0}"/>
              </a:ext>
            </a:extLst>
          </p:cNvPr>
          <p:cNvSpPr txBox="1"/>
          <p:nvPr/>
        </p:nvSpPr>
        <p:spPr>
          <a:xfrm>
            <a:off x="663874" y="2658212"/>
            <a:ext cx="18853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§"/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제안 배경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문제 정의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제안 목적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25">
            <a:extLst>
              <a:ext uri="{FF2B5EF4-FFF2-40B4-BE49-F238E27FC236}">
                <a16:creationId xmlns:a16="http://schemas.microsoft.com/office/drawing/2014/main" id="{A533F880-C933-A792-59BA-775D22866E58}"/>
              </a:ext>
            </a:extLst>
          </p:cNvPr>
          <p:cNvCxnSpPr>
            <a:cxnSpLocks/>
          </p:cNvCxnSpPr>
          <p:nvPr/>
        </p:nvCxnSpPr>
        <p:spPr>
          <a:xfrm>
            <a:off x="663874" y="2213587"/>
            <a:ext cx="18877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3B47715-92A5-4277-4482-466DC25CBFB4}"/>
              </a:ext>
            </a:extLst>
          </p:cNvPr>
          <p:cNvSpPr txBox="1"/>
          <p:nvPr/>
        </p:nvSpPr>
        <p:spPr>
          <a:xfrm>
            <a:off x="4751030" y="1538130"/>
            <a:ext cx="159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02.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본론</a:t>
            </a:r>
            <a:endParaRPr kumimoji="1"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cxnSp>
        <p:nvCxnSpPr>
          <p:cNvPr id="14" name="직선 연결선 25">
            <a:extLst>
              <a:ext uri="{FF2B5EF4-FFF2-40B4-BE49-F238E27FC236}">
                <a16:creationId xmlns:a16="http://schemas.microsoft.com/office/drawing/2014/main" id="{963F621F-3614-6992-87F0-87DD25A09B7C}"/>
              </a:ext>
            </a:extLst>
          </p:cNvPr>
          <p:cNvCxnSpPr>
            <a:cxnSpLocks/>
          </p:cNvCxnSpPr>
          <p:nvPr/>
        </p:nvCxnSpPr>
        <p:spPr>
          <a:xfrm>
            <a:off x="4603546" y="2213587"/>
            <a:ext cx="18877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FA9355-324A-6459-422A-7CE31836BBD5}"/>
              </a:ext>
            </a:extLst>
          </p:cNvPr>
          <p:cNvSpPr txBox="1"/>
          <p:nvPr/>
        </p:nvSpPr>
        <p:spPr>
          <a:xfrm>
            <a:off x="8995697" y="1538130"/>
            <a:ext cx="159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03.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결론</a:t>
            </a:r>
            <a:endParaRPr kumimoji="1"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cxnSp>
        <p:nvCxnSpPr>
          <p:cNvPr id="16" name="직선 연결선 25">
            <a:extLst>
              <a:ext uri="{FF2B5EF4-FFF2-40B4-BE49-F238E27FC236}">
                <a16:creationId xmlns:a16="http://schemas.microsoft.com/office/drawing/2014/main" id="{D198D3ED-5912-1FD0-D1FD-03051B961656}"/>
              </a:ext>
            </a:extLst>
          </p:cNvPr>
          <p:cNvCxnSpPr>
            <a:cxnSpLocks/>
          </p:cNvCxnSpPr>
          <p:nvPr/>
        </p:nvCxnSpPr>
        <p:spPr>
          <a:xfrm>
            <a:off x="8812301" y="2213587"/>
            <a:ext cx="18877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6C12B8-72B6-4937-A95F-4EDCD4E8D65F}"/>
              </a:ext>
            </a:extLst>
          </p:cNvPr>
          <p:cNvSpPr txBox="1"/>
          <p:nvPr/>
        </p:nvSpPr>
        <p:spPr>
          <a:xfrm>
            <a:off x="4603546" y="2658212"/>
            <a:ext cx="35650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§"/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서비스 소개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모델 설명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향후 서비스 발전방향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F146A-4F67-1EB0-CA85-45ABFFD4201E}"/>
              </a:ext>
            </a:extLst>
          </p:cNvPr>
          <p:cNvSpPr txBox="1"/>
          <p:nvPr/>
        </p:nvSpPr>
        <p:spPr>
          <a:xfrm>
            <a:off x="8812301" y="2658212"/>
            <a:ext cx="22311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§"/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기대 효과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활용 방안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marL="342900" indent="-342900" algn="l">
              <a:buFont typeface="Wingdings" pitchFamily="2" charset="2"/>
              <a:buChar char="§"/>
            </a:pP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endParaRPr kumimoji="1" lang="en-US" altLang="ko-KR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4"/>
            <a:ext cx="1511150" cy="41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2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기대 효과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BE2803-DC87-72EE-BDFA-7F6A6CBDD4D7}"/>
              </a:ext>
            </a:extLst>
          </p:cNvPr>
          <p:cNvSpPr txBox="1"/>
          <p:nvPr/>
        </p:nvSpPr>
        <p:spPr>
          <a:xfrm>
            <a:off x="4751721" y="991750"/>
            <a:ext cx="268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문서 품질 향상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6FCE7-63BF-E972-02E3-3A89DB8C0FBA}"/>
              </a:ext>
            </a:extLst>
          </p:cNvPr>
          <p:cNvSpPr txBox="1"/>
          <p:nvPr/>
        </p:nvSpPr>
        <p:spPr>
          <a:xfrm>
            <a:off x="1597768" y="5234121"/>
            <a:ext cx="8949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KB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국민은행의 </a:t>
            </a:r>
            <a:r>
              <a: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생산성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과 </a:t>
            </a:r>
            <a:r>
              <a: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전문성</a:t>
            </a:r>
            <a:endParaRPr kumimoji="1" lang="en-US" altLang="ko-KR" sz="2400" b="1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또한 고객에게 제공하는 서비스나 보고서의 질 향상시켜</a:t>
            </a:r>
            <a:r>
              <a:rPr kumimoji="1"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신뢰도</a:t>
            </a:r>
          </a:p>
        </p:txBody>
      </p:sp>
      <p:sp>
        <p:nvSpPr>
          <p:cNvPr id="3" name="위쪽 화살표[U] 2">
            <a:extLst>
              <a:ext uri="{FF2B5EF4-FFF2-40B4-BE49-F238E27FC236}">
                <a16:creationId xmlns:a16="http://schemas.microsoft.com/office/drawing/2014/main" id="{1981D238-D247-A79A-9497-4B6B460C1DD5}"/>
              </a:ext>
            </a:extLst>
          </p:cNvPr>
          <p:cNvSpPr/>
          <p:nvPr/>
        </p:nvSpPr>
        <p:spPr>
          <a:xfrm flipH="1">
            <a:off x="8288490" y="5149147"/>
            <a:ext cx="276710" cy="396000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위쪽 화살표[U] 4">
            <a:extLst>
              <a:ext uri="{FF2B5EF4-FFF2-40B4-BE49-F238E27FC236}">
                <a16:creationId xmlns:a16="http://schemas.microsoft.com/office/drawing/2014/main" id="{194495ED-CB1F-EF90-FE5A-C4B3AAE43A4F}"/>
              </a:ext>
            </a:extLst>
          </p:cNvPr>
          <p:cNvSpPr/>
          <p:nvPr/>
        </p:nvSpPr>
        <p:spPr>
          <a:xfrm flipH="1">
            <a:off x="8511843" y="5036121"/>
            <a:ext cx="276710" cy="396000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위쪽 화살표[U] 6">
            <a:extLst>
              <a:ext uri="{FF2B5EF4-FFF2-40B4-BE49-F238E27FC236}">
                <a16:creationId xmlns:a16="http://schemas.microsoft.com/office/drawing/2014/main" id="{3905846E-94ED-BE6D-5603-27ABB38E17AC}"/>
              </a:ext>
            </a:extLst>
          </p:cNvPr>
          <p:cNvSpPr/>
          <p:nvPr/>
        </p:nvSpPr>
        <p:spPr>
          <a:xfrm>
            <a:off x="10439653" y="5605004"/>
            <a:ext cx="254383" cy="396000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위쪽 화살표[U] 7">
            <a:extLst>
              <a:ext uri="{FF2B5EF4-FFF2-40B4-BE49-F238E27FC236}">
                <a16:creationId xmlns:a16="http://schemas.microsoft.com/office/drawing/2014/main" id="{19B2B0AF-AF57-EFBE-4027-39B7374DB78C}"/>
              </a:ext>
            </a:extLst>
          </p:cNvPr>
          <p:cNvSpPr/>
          <p:nvPr/>
        </p:nvSpPr>
        <p:spPr>
          <a:xfrm>
            <a:off x="10663006" y="5491978"/>
            <a:ext cx="254383" cy="396000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98A099-1E9A-8A07-3D33-7407E548DA1D}"/>
              </a:ext>
            </a:extLst>
          </p:cNvPr>
          <p:cNvSpPr/>
          <p:nvPr/>
        </p:nvSpPr>
        <p:spPr>
          <a:xfrm>
            <a:off x="6982739" y="3383747"/>
            <a:ext cx="1773480" cy="138964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신뢰성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9437786-7D6D-3691-C3E6-DFCEA85ED4ED}"/>
              </a:ext>
            </a:extLst>
          </p:cNvPr>
          <p:cNvSpPr/>
          <p:nvPr/>
        </p:nvSpPr>
        <p:spPr>
          <a:xfrm>
            <a:off x="3435779" y="3383747"/>
            <a:ext cx="1773480" cy="138964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전문성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27B13E-32A5-C603-F4A5-97AEAACB6A22}"/>
              </a:ext>
            </a:extLst>
          </p:cNvPr>
          <p:cNvSpPr/>
          <p:nvPr/>
        </p:nvSpPr>
        <p:spPr>
          <a:xfrm>
            <a:off x="5209259" y="1796099"/>
            <a:ext cx="1773480" cy="138964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생산성</a:t>
            </a:r>
          </a:p>
        </p:txBody>
      </p:sp>
    </p:spTree>
    <p:extLst>
      <p:ext uri="{BB962C8B-B14F-4D97-AF65-F5344CB8AC3E}">
        <p14:creationId xmlns:p14="http://schemas.microsoft.com/office/powerpoint/2010/main" val="762639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기대 효과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BE2803-DC87-72EE-BDFA-7F6A6CBDD4D7}"/>
              </a:ext>
            </a:extLst>
          </p:cNvPr>
          <p:cNvSpPr txBox="1"/>
          <p:nvPr/>
        </p:nvSpPr>
        <p:spPr>
          <a:xfrm>
            <a:off x="4605489" y="876930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커뮤니케이션 강화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E8AE63-85C9-4DF8-D8B5-95A86E2EBF45}"/>
              </a:ext>
            </a:extLst>
          </p:cNvPr>
          <p:cNvSpPr txBox="1"/>
          <p:nvPr/>
        </p:nvSpPr>
        <p:spPr>
          <a:xfrm>
            <a:off x="3403596" y="5012344"/>
            <a:ext cx="53848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빠르고 정확한 정보 전달과 공유</a:t>
            </a:r>
            <a:endParaRPr kumimoji="1" lang="en-US" altLang="ko-KR" sz="28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-&gt;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업무 환경의 </a:t>
            </a:r>
            <a:r>
              <a:rPr kumimoji="1" lang="ko-KR" altLang="en-US" sz="32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혁신</a:t>
            </a:r>
            <a:endParaRPr kumimoji="1" lang="en-US" altLang="ko-KR" sz="3200" b="1" dirty="0">
              <a:solidFill>
                <a:srgbClr val="FFC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l"/>
            <a:endParaRPr kumimoji="1"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아래로 구부러진 화살표[C] 11">
            <a:extLst>
              <a:ext uri="{FF2B5EF4-FFF2-40B4-BE49-F238E27FC236}">
                <a16:creationId xmlns:a16="http://schemas.microsoft.com/office/drawing/2014/main" id="{170C920B-2A31-B7A7-449D-23A6877B840B}"/>
              </a:ext>
            </a:extLst>
          </p:cNvPr>
          <p:cNvSpPr/>
          <p:nvPr/>
        </p:nvSpPr>
        <p:spPr>
          <a:xfrm>
            <a:off x="4413140" y="1793909"/>
            <a:ext cx="1415773" cy="487245"/>
          </a:xfrm>
          <a:prstGeom prst="curved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아래로 구부러진 화살표[C] 12">
            <a:extLst>
              <a:ext uri="{FF2B5EF4-FFF2-40B4-BE49-F238E27FC236}">
                <a16:creationId xmlns:a16="http://schemas.microsoft.com/office/drawing/2014/main" id="{EFAC370C-E279-FED4-A767-DFD954D282AF}"/>
              </a:ext>
            </a:extLst>
          </p:cNvPr>
          <p:cNvSpPr/>
          <p:nvPr/>
        </p:nvSpPr>
        <p:spPr>
          <a:xfrm>
            <a:off x="6831317" y="1831243"/>
            <a:ext cx="1415773" cy="487245"/>
          </a:xfrm>
          <a:prstGeom prst="curved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왼쪽으로 구부러진 화살표[C] 15">
            <a:extLst>
              <a:ext uri="{FF2B5EF4-FFF2-40B4-BE49-F238E27FC236}">
                <a16:creationId xmlns:a16="http://schemas.microsoft.com/office/drawing/2014/main" id="{DE4EBA1C-A614-D3BB-7CA1-CFBCA10C44E0}"/>
              </a:ext>
            </a:extLst>
          </p:cNvPr>
          <p:cNvSpPr/>
          <p:nvPr/>
        </p:nvSpPr>
        <p:spPr>
          <a:xfrm rot="5719709">
            <a:off x="4859003" y="3362195"/>
            <a:ext cx="486000" cy="1414800"/>
          </a:xfrm>
          <a:prstGeom prst="curved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왼쪽으로 구부러진 화살표[C] 16">
            <a:extLst>
              <a:ext uri="{FF2B5EF4-FFF2-40B4-BE49-F238E27FC236}">
                <a16:creationId xmlns:a16="http://schemas.microsoft.com/office/drawing/2014/main" id="{0DA2B0CD-A681-D0B7-956B-E5169DC74098}"/>
              </a:ext>
            </a:extLst>
          </p:cNvPr>
          <p:cNvSpPr/>
          <p:nvPr/>
        </p:nvSpPr>
        <p:spPr>
          <a:xfrm rot="5719709">
            <a:off x="7277180" y="3342893"/>
            <a:ext cx="486000" cy="1414800"/>
          </a:xfrm>
          <a:prstGeom prst="curved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 descr="만화 영화, 장난감, 인형이(가) 표시된 사진&#10;&#10;자동 생성된 설명">
            <a:extLst>
              <a:ext uri="{FF2B5EF4-FFF2-40B4-BE49-F238E27FC236}">
                <a16:creationId xmlns:a16="http://schemas.microsoft.com/office/drawing/2014/main" id="{B0A2AC8B-2F3C-1518-C7BA-F87BA7A64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31" y="2295571"/>
            <a:ext cx="1714500" cy="1473200"/>
          </a:xfrm>
          <a:prstGeom prst="rect">
            <a:avLst/>
          </a:prstGeom>
        </p:spPr>
      </p:pic>
      <p:pic>
        <p:nvPicPr>
          <p:cNvPr id="5" name="그림 4" descr="만화 영화, 스케치, 인형, 일러스트레이션이(가) 표시된 사진&#10;&#10;자동 생성된 설명">
            <a:extLst>
              <a:ext uri="{FF2B5EF4-FFF2-40B4-BE49-F238E27FC236}">
                <a16:creationId xmlns:a16="http://schemas.microsoft.com/office/drawing/2014/main" id="{7C299FDF-9FEE-820F-D8FF-9CE42BE6BE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06" y="2285237"/>
            <a:ext cx="1696127" cy="1457413"/>
          </a:xfrm>
          <a:prstGeom prst="rect">
            <a:avLst/>
          </a:prstGeom>
        </p:spPr>
      </p:pic>
      <p:pic>
        <p:nvPicPr>
          <p:cNvPr id="7" name="그림 6" descr="만화 영화이(가) 표시된 사진&#10;&#10;자동 생성된 설명">
            <a:extLst>
              <a:ext uri="{FF2B5EF4-FFF2-40B4-BE49-F238E27FC236}">
                <a16:creationId xmlns:a16="http://schemas.microsoft.com/office/drawing/2014/main" id="{5DF98D0A-72DC-4469-8F2E-78B98F82B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53" y="2300599"/>
            <a:ext cx="1714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99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활용 방안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F79CEA-BAC7-E95E-8B57-4EB6BB48F604}"/>
              </a:ext>
            </a:extLst>
          </p:cNvPr>
          <p:cNvSpPr txBox="1"/>
          <p:nvPr/>
        </p:nvSpPr>
        <p:spPr>
          <a:xfrm>
            <a:off x="4597031" y="902819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올인원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문서작성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E09EE-B0FD-FD62-6116-BA7749F2CDED}"/>
              </a:ext>
            </a:extLst>
          </p:cNvPr>
          <p:cNvSpPr txBox="1"/>
          <p:nvPr/>
        </p:nvSpPr>
        <p:spPr>
          <a:xfrm>
            <a:off x="7113814" y="63447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3"/>
              </a:rPr>
              <a:t>https://it.chosun.com/site/data/html_dir/2023/07/05/2023070502147.html</a:t>
            </a:r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7D8B56E-DB91-D66E-045A-31833EC74B98}"/>
              </a:ext>
            </a:extLst>
          </p:cNvPr>
          <p:cNvSpPr/>
          <p:nvPr/>
        </p:nvSpPr>
        <p:spPr>
          <a:xfrm>
            <a:off x="2206440" y="1608650"/>
            <a:ext cx="2202155" cy="3207382"/>
          </a:xfrm>
          <a:prstGeom prst="roundRect">
            <a:avLst/>
          </a:prstGeom>
          <a:solidFill>
            <a:srgbClr val="FFCF00"/>
          </a:solidFill>
          <a:ln w="76200" cmpd="sng">
            <a:solidFill>
              <a:schemeClr val="tx1">
                <a:lumMod val="50000"/>
                <a:lumOff val="50000"/>
                <a:alpha val="84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28288"/>
                      <a:gd name="connsiteY0" fmla="*/ 97538 h 585216"/>
                      <a:gd name="connsiteX1" fmla="*/ 97538 w 3828288"/>
                      <a:gd name="connsiteY1" fmla="*/ 0 h 585216"/>
                      <a:gd name="connsiteX2" fmla="*/ 689233 w 3828288"/>
                      <a:gd name="connsiteY2" fmla="*/ 0 h 585216"/>
                      <a:gd name="connsiteX3" fmla="*/ 1171931 w 3828288"/>
                      <a:gd name="connsiteY3" fmla="*/ 0 h 585216"/>
                      <a:gd name="connsiteX4" fmla="*/ 1618297 w 3828288"/>
                      <a:gd name="connsiteY4" fmla="*/ 0 h 585216"/>
                      <a:gd name="connsiteX5" fmla="*/ 2173659 w 3828288"/>
                      <a:gd name="connsiteY5" fmla="*/ 0 h 585216"/>
                      <a:gd name="connsiteX6" fmla="*/ 2656357 w 3828288"/>
                      <a:gd name="connsiteY6" fmla="*/ 0 h 585216"/>
                      <a:gd name="connsiteX7" fmla="*/ 3248052 w 3828288"/>
                      <a:gd name="connsiteY7" fmla="*/ 0 h 585216"/>
                      <a:gd name="connsiteX8" fmla="*/ 3730750 w 3828288"/>
                      <a:gd name="connsiteY8" fmla="*/ 0 h 585216"/>
                      <a:gd name="connsiteX9" fmla="*/ 3828288 w 3828288"/>
                      <a:gd name="connsiteY9" fmla="*/ 97538 h 585216"/>
                      <a:gd name="connsiteX10" fmla="*/ 3828288 w 3828288"/>
                      <a:gd name="connsiteY10" fmla="*/ 487678 h 585216"/>
                      <a:gd name="connsiteX11" fmla="*/ 3730750 w 3828288"/>
                      <a:gd name="connsiteY11" fmla="*/ 585216 h 585216"/>
                      <a:gd name="connsiteX12" fmla="*/ 3320716 w 3828288"/>
                      <a:gd name="connsiteY12" fmla="*/ 585216 h 585216"/>
                      <a:gd name="connsiteX13" fmla="*/ 2729022 w 3828288"/>
                      <a:gd name="connsiteY13" fmla="*/ 585216 h 585216"/>
                      <a:gd name="connsiteX14" fmla="*/ 2282656 w 3828288"/>
                      <a:gd name="connsiteY14" fmla="*/ 585216 h 585216"/>
                      <a:gd name="connsiteX15" fmla="*/ 1763625 w 3828288"/>
                      <a:gd name="connsiteY15" fmla="*/ 585216 h 585216"/>
                      <a:gd name="connsiteX16" fmla="*/ 1171931 w 3828288"/>
                      <a:gd name="connsiteY16" fmla="*/ 585216 h 585216"/>
                      <a:gd name="connsiteX17" fmla="*/ 652900 w 3828288"/>
                      <a:gd name="connsiteY17" fmla="*/ 585216 h 585216"/>
                      <a:gd name="connsiteX18" fmla="*/ 97538 w 3828288"/>
                      <a:gd name="connsiteY18" fmla="*/ 585216 h 585216"/>
                      <a:gd name="connsiteX19" fmla="*/ 0 w 3828288"/>
                      <a:gd name="connsiteY19" fmla="*/ 487678 h 585216"/>
                      <a:gd name="connsiteX20" fmla="*/ 0 w 3828288"/>
                      <a:gd name="connsiteY20" fmla="*/ 97538 h 585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3828288" h="585216" extrusionOk="0">
                        <a:moveTo>
                          <a:pt x="0" y="97538"/>
                        </a:moveTo>
                        <a:cubicBezTo>
                          <a:pt x="-7831" y="38839"/>
                          <a:pt x="28594" y="5658"/>
                          <a:pt x="97538" y="0"/>
                        </a:cubicBezTo>
                        <a:cubicBezTo>
                          <a:pt x="248063" y="-40732"/>
                          <a:pt x="450410" y="21395"/>
                          <a:pt x="689233" y="0"/>
                        </a:cubicBezTo>
                        <a:cubicBezTo>
                          <a:pt x="928056" y="-21395"/>
                          <a:pt x="955985" y="11662"/>
                          <a:pt x="1171931" y="0"/>
                        </a:cubicBezTo>
                        <a:cubicBezTo>
                          <a:pt x="1387877" y="-11662"/>
                          <a:pt x="1505974" y="14510"/>
                          <a:pt x="1618297" y="0"/>
                        </a:cubicBezTo>
                        <a:cubicBezTo>
                          <a:pt x="1730620" y="-14510"/>
                          <a:pt x="2020673" y="2662"/>
                          <a:pt x="2173659" y="0"/>
                        </a:cubicBezTo>
                        <a:cubicBezTo>
                          <a:pt x="2326645" y="-2662"/>
                          <a:pt x="2483153" y="42111"/>
                          <a:pt x="2656357" y="0"/>
                        </a:cubicBezTo>
                        <a:cubicBezTo>
                          <a:pt x="2829561" y="-42111"/>
                          <a:pt x="2983872" y="10236"/>
                          <a:pt x="3248052" y="0"/>
                        </a:cubicBezTo>
                        <a:cubicBezTo>
                          <a:pt x="3512232" y="-10236"/>
                          <a:pt x="3551359" y="24722"/>
                          <a:pt x="3730750" y="0"/>
                        </a:cubicBezTo>
                        <a:cubicBezTo>
                          <a:pt x="3778111" y="10765"/>
                          <a:pt x="3819037" y="32939"/>
                          <a:pt x="3828288" y="97538"/>
                        </a:cubicBezTo>
                        <a:cubicBezTo>
                          <a:pt x="3830133" y="184589"/>
                          <a:pt x="3813111" y="346601"/>
                          <a:pt x="3828288" y="487678"/>
                        </a:cubicBezTo>
                        <a:cubicBezTo>
                          <a:pt x="3835977" y="552993"/>
                          <a:pt x="3785226" y="591501"/>
                          <a:pt x="3730750" y="585216"/>
                        </a:cubicBezTo>
                        <a:cubicBezTo>
                          <a:pt x="3578029" y="619669"/>
                          <a:pt x="3417594" y="578085"/>
                          <a:pt x="3320716" y="585216"/>
                        </a:cubicBezTo>
                        <a:cubicBezTo>
                          <a:pt x="3223838" y="592347"/>
                          <a:pt x="2947274" y="542876"/>
                          <a:pt x="2729022" y="585216"/>
                        </a:cubicBezTo>
                        <a:cubicBezTo>
                          <a:pt x="2510770" y="627556"/>
                          <a:pt x="2412370" y="562744"/>
                          <a:pt x="2282656" y="585216"/>
                        </a:cubicBezTo>
                        <a:cubicBezTo>
                          <a:pt x="2152942" y="607688"/>
                          <a:pt x="1993859" y="567411"/>
                          <a:pt x="1763625" y="585216"/>
                        </a:cubicBezTo>
                        <a:cubicBezTo>
                          <a:pt x="1533391" y="603021"/>
                          <a:pt x="1296831" y="528298"/>
                          <a:pt x="1171931" y="585216"/>
                        </a:cubicBezTo>
                        <a:cubicBezTo>
                          <a:pt x="1047031" y="642134"/>
                          <a:pt x="772515" y="578690"/>
                          <a:pt x="652900" y="585216"/>
                        </a:cubicBezTo>
                        <a:cubicBezTo>
                          <a:pt x="533285" y="591742"/>
                          <a:pt x="342419" y="549256"/>
                          <a:pt x="97538" y="585216"/>
                        </a:cubicBezTo>
                        <a:cubicBezTo>
                          <a:pt x="35271" y="585562"/>
                          <a:pt x="883" y="539956"/>
                          <a:pt x="0" y="487678"/>
                        </a:cubicBezTo>
                        <a:cubicBezTo>
                          <a:pt x="-9751" y="403786"/>
                          <a:pt x="15503" y="204252"/>
                          <a:pt x="0" y="9753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2" name="그림 31" descr="노랑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5C219D16-EDD8-AABE-2FBD-CB61C8EAB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98" y="1873441"/>
            <a:ext cx="997499" cy="210357"/>
          </a:xfrm>
          <a:prstGeom prst="rect">
            <a:avLst/>
          </a:prstGeom>
        </p:spPr>
      </p:pic>
      <p:pic>
        <p:nvPicPr>
          <p:cNvPr id="33" name="그림 32" descr="텍스트, 스크린샷, 노랑, 폰트이(가) 표시된 사진&#10;&#10;자동 생성된 설명">
            <a:extLst>
              <a:ext uri="{FF2B5EF4-FFF2-40B4-BE49-F238E27FC236}">
                <a16:creationId xmlns:a16="http://schemas.microsoft.com/office/drawing/2014/main" id="{D251C9CA-62FB-1CDB-3DA3-FDB5A2641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75" y="2279904"/>
            <a:ext cx="1896885" cy="666168"/>
          </a:xfrm>
          <a:prstGeom prst="rect">
            <a:avLst/>
          </a:prstGeom>
        </p:spPr>
      </p:pic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52B7EA74-E92A-BE99-0A4D-7F5C89480977}"/>
              </a:ext>
            </a:extLst>
          </p:cNvPr>
          <p:cNvSpPr/>
          <p:nvPr/>
        </p:nvSpPr>
        <p:spPr>
          <a:xfrm>
            <a:off x="3958421" y="2995683"/>
            <a:ext cx="264294" cy="64811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C2629E-EB9C-2FA9-89C3-FA428FE3066F}"/>
              </a:ext>
            </a:extLst>
          </p:cNvPr>
          <p:cNvSpPr txBox="1"/>
          <p:nvPr/>
        </p:nvSpPr>
        <p:spPr>
          <a:xfrm>
            <a:off x="3930060" y="2961534"/>
            <a:ext cx="478534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z="300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정렬 기준</a:t>
            </a:r>
          </a:p>
        </p:txBody>
      </p:sp>
      <p:pic>
        <p:nvPicPr>
          <p:cNvPr id="36" name="그림 35" descr="텍스트, 폰트, 노랑, 그래픽이(가) 표시된 사진&#10;&#10;자동 생성된 설명">
            <a:extLst>
              <a:ext uri="{FF2B5EF4-FFF2-40B4-BE49-F238E27FC236}">
                <a16:creationId xmlns:a16="http://schemas.microsoft.com/office/drawing/2014/main" id="{A78C9070-5E4C-E17E-F639-E21C18BF0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029" y="3212341"/>
            <a:ext cx="956643" cy="151792"/>
          </a:xfrm>
          <a:prstGeom prst="rect">
            <a:avLst/>
          </a:prstGeom>
        </p:spPr>
      </p:pic>
      <p:pic>
        <p:nvPicPr>
          <p:cNvPr id="37" name="그림 36" descr="텍스트, 폰트, 노랑, 그래픽이(가) 표시된 사진&#10;&#10;자동 생성된 설명">
            <a:extLst>
              <a:ext uri="{FF2B5EF4-FFF2-40B4-BE49-F238E27FC236}">
                <a16:creationId xmlns:a16="http://schemas.microsoft.com/office/drawing/2014/main" id="{FE97360B-3B99-382D-FA2C-8176E8EFA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86" y="3215594"/>
            <a:ext cx="831816" cy="1611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A041ECF-3C2F-EA6E-2A88-EBD5E88502F3}"/>
              </a:ext>
            </a:extLst>
          </p:cNvPr>
          <p:cNvSpPr txBox="1"/>
          <p:nvPr/>
        </p:nvSpPr>
        <p:spPr>
          <a:xfrm>
            <a:off x="2730528" y="2771056"/>
            <a:ext cx="1180766" cy="172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표를 포함한 병역 우대혜택 </a:t>
            </a:r>
            <a:endParaRPr lang="ko-KR" altLang="en-US" sz="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B57BD3-63BB-EB1B-0DE6-AD10C6E28CC5}"/>
              </a:ext>
            </a:extLst>
          </p:cNvPr>
          <p:cNvSpPr/>
          <p:nvPr/>
        </p:nvSpPr>
        <p:spPr>
          <a:xfrm>
            <a:off x="3514116" y="3415721"/>
            <a:ext cx="782377" cy="107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B2C9A9F-F576-0728-2B9F-36212EA85C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55" y="3365492"/>
            <a:ext cx="831816" cy="109004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82057B9-8C5C-0AEA-8C77-43E5416A631B}"/>
              </a:ext>
            </a:extLst>
          </p:cNvPr>
          <p:cNvSpPr txBox="1"/>
          <p:nvPr/>
        </p:nvSpPr>
        <p:spPr>
          <a:xfrm>
            <a:off x="3215476" y="4599147"/>
            <a:ext cx="184082" cy="172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1</a:t>
            </a:r>
            <a:endParaRPr lang="ko-KR" altLang="en-US" sz="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C293C8-80EF-8D30-77D6-E24AF6260796}"/>
              </a:ext>
            </a:extLst>
          </p:cNvPr>
          <p:cNvSpPr txBox="1"/>
          <p:nvPr/>
        </p:nvSpPr>
        <p:spPr>
          <a:xfrm>
            <a:off x="2054751" y="3409577"/>
            <a:ext cx="139231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KB</a:t>
            </a:r>
            <a:r>
              <a:rPr kumimoji="1" lang="ko-KR" altLang="en-US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국민은행</a:t>
            </a:r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병역 명문가 우대 혜택 제공</a:t>
            </a:r>
            <a:endParaRPr kumimoji="1" lang="en-US" altLang="ko-KR" sz="4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...</a:t>
            </a:r>
          </a:p>
          <a:p>
            <a:pPr algn="ctr"/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…</a:t>
            </a:r>
          </a:p>
          <a:p>
            <a:pPr algn="ctr"/>
            <a:r>
              <a:rPr kumimoji="1" lang="en-US" altLang="ko-KR" sz="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…</a:t>
            </a:r>
          </a:p>
          <a:p>
            <a:pPr algn="ctr"/>
            <a:r>
              <a:rPr kumimoji="1" lang="ko-KR" altLang="en-US" sz="5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endParaRPr lang="ko-KR" altLang="en-US" sz="5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43" name="표 66">
            <a:extLst>
              <a:ext uri="{FF2B5EF4-FFF2-40B4-BE49-F238E27FC236}">
                <a16:creationId xmlns:a16="http://schemas.microsoft.com/office/drawing/2014/main" id="{F9FE13F8-69F0-5EF7-79B3-56DE27916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110874"/>
              </p:ext>
            </p:extLst>
          </p:nvPr>
        </p:nvGraphicFramePr>
        <p:xfrm>
          <a:off x="2283782" y="3625914"/>
          <a:ext cx="931694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19">
                  <a:extLst>
                    <a:ext uri="{9D8B030D-6E8A-4147-A177-3AD203B41FA5}">
                      <a16:colId xmlns:a16="http://schemas.microsoft.com/office/drawing/2014/main" val="266662207"/>
                    </a:ext>
                  </a:extLst>
                </a:gridCol>
                <a:gridCol w="543475">
                  <a:extLst>
                    <a:ext uri="{9D8B030D-6E8A-4147-A177-3AD203B41FA5}">
                      <a16:colId xmlns:a16="http://schemas.microsoft.com/office/drawing/2014/main" val="1290621219"/>
                    </a:ext>
                  </a:extLst>
                </a:gridCol>
              </a:tblGrid>
              <a:tr h="1244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상품명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932782"/>
                  </a:ext>
                </a:extLst>
              </a:tr>
              <a:tr h="31674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KB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내맘대로 적금</a:t>
                      </a:r>
                      <a:endParaRPr lang="en-US" altLang="ko-KR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  <a:p>
                      <a:pPr algn="l" latinLnBrk="1"/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(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정액적립식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)</a:t>
                      </a:r>
                      <a:endParaRPr lang="ko-KR" altLang="en-US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가입대상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: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 실명 개인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인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계좌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KB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내맘대로 적금 신규 가입 시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1%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 금리우대 쿠폰 지급</a:t>
                      </a:r>
                      <a:endParaRPr lang="en-US" altLang="ko-KR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  <a:p>
                      <a:pPr algn="l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저축금액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: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  월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1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만원 이상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50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만원 이하</a:t>
                      </a:r>
                      <a:endParaRPr lang="en-US" altLang="ko-KR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194045"/>
                  </a:ext>
                </a:extLst>
              </a:tr>
              <a:tr h="2903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청약저축 금융쿠폰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청약저축 신규 가입 및 최초 납입 시 사용 가능한 </a:t>
                      </a:r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2</a:t>
                      </a:r>
                      <a:r>
                        <a:rPr lang="ko-KR" altLang="en-US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만원 금융 쿠폰 지급</a:t>
                      </a:r>
                      <a:endParaRPr lang="en-US" altLang="ko-KR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  <a:p>
                      <a:pPr algn="ctr" latinLnBrk="1"/>
                      <a:r>
                        <a:rPr lang="en-US" altLang="ko-KR" sz="300" b="0" i="0" dirty="0">
                          <a:solidFill>
                            <a:schemeClr val="tx1"/>
                          </a:solidFill>
                          <a:latin typeface="KoPubWorldDotum_Pro Medium" pitchFamily="2" charset="-127"/>
                          <a:ea typeface="KoPubWorldDotum_Pro Medium" pitchFamily="2" charset="-127"/>
                          <a:cs typeface="KoPubWorldDotum_Pro Medium" pitchFamily="2" charset="-127"/>
                        </a:rPr>
                        <a:t>…</a:t>
                      </a:r>
                      <a:endParaRPr lang="ko-KR" altLang="en-US" sz="300" b="0" i="0" dirty="0">
                        <a:solidFill>
                          <a:schemeClr val="tx1"/>
                        </a:solidFill>
                        <a:latin typeface="KoPubWorldDotum_Pro Medium" pitchFamily="2" charset="-127"/>
                        <a:ea typeface="KoPubWorldDotum_Pro Medium" pitchFamily="2" charset="-127"/>
                        <a:cs typeface="KoPubWorldDotum_Pro Medium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961667"/>
                  </a:ext>
                </a:extLst>
              </a:tr>
            </a:tbl>
          </a:graphicData>
        </a:graphic>
      </p:graphicFrame>
      <p:sp>
        <p:nvSpPr>
          <p:cNvPr id="44" name="삼각형 43">
            <a:extLst>
              <a:ext uri="{FF2B5EF4-FFF2-40B4-BE49-F238E27FC236}">
                <a16:creationId xmlns:a16="http://schemas.microsoft.com/office/drawing/2014/main" id="{EDE2C651-3005-C95A-D735-D2730CAE7E7A}"/>
              </a:ext>
            </a:extLst>
          </p:cNvPr>
          <p:cNvSpPr/>
          <p:nvPr/>
        </p:nvSpPr>
        <p:spPr>
          <a:xfrm rot="5400000">
            <a:off x="3396164" y="4663243"/>
            <a:ext cx="51443" cy="45719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CCDA23-53D6-2249-CD4D-E56C2E6FCCFE}"/>
              </a:ext>
            </a:extLst>
          </p:cNvPr>
          <p:cNvSpPr txBox="1"/>
          <p:nvPr/>
        </p:nvSpPr>
        <p:spPr>
          <a:xfrm>
            <a:off x="5788062" y="2595526"/>
            <a:ext cx="61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+</a:t>
            </a:r>
            <a:endParaRPr kumimoji="1" lang="ko-KR" altLang="en-US" sz="48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pic>
        <p:nvPicPr>
          <p:cNvPr id="48" name="그림 47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3F2E0A9A-3F87-5178-C78B-D7835B67D6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74"/>
          <a:stretch/>
        </p:blipFill>
        <p:spPr>
          <a:xfrm>
            <a:off x="6526661" y="1908960"/>
            <a:ext cx="4957617" cy="238214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452EBFF-C3E7-58A1-3FDD-17AE4F9D87AC}"/>
              </a:ext>
            </a:extLst>
          </p:cNvPr>
          <p:cNvSpPr txBox="1"/>
          <p:nvPr/>
        </p:nvSpPr>
        <p:spPr>
          <a:xfrm>
            <a:off x="1372849" y="5035314"/>
            <a:ext cx="424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신뢰성 있는 기존 문서 확인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endParaRPr kumimoji="1"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908D6E-6412-5AAD-ACA6-AB31AD4200EB}"/>
              </a:ext>
            </a:extLst>
          </p:cNvPr>
          <p:cNvSpPr txBox="1"/>
          <p:nvPr/>
        </p:nvSpPr>
        <p:spPr>
          <a:xfrm>
            <a:off x="7364165" y="5040109"/>
            <a:ext cx="3454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문서작성 및 질의 응답</a:t>
            </a:r>
            <a:r>
              <a:rPr kumimoji="1" lang="en-US" altLang="ko-KR" sz="2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  <a:endParaRPr kumimoji="1" lang="ko-KR" altLang="en-US" sz="24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6A3574-AF8E-01B2-1439-2DB8AFB5E163}"/>
              </a:ext>
            </a:extLst>
          </p:cNvPr>
          <p:cNvSpPr txBox="1"/>
          <p:nvPr/>
        </p:nvSpPr>
        <p:spPr>
          <a:xfrm>
            <a:off x="1875932" y="5701483"/>
            <a:ext cx="8637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시간 </a:t>
            </a:r>
            <a:r>
              <a:rPr kumimoji="1" lang="ko-KR" altLang="en-US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단축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&amp;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문서작성 </a:t>
            </a:r>
            <a:r>
              <a:rPr kumimoji="1" lang="ko-KR" altLang="en-US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스트레스 감소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-&gt;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업무 효율화 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14EC905-C3CA-E935-DB25-C7A2C681979B}"/>
              </a:ext>
            </a:extLst>
          </p:cNvPr>
          <p:cNvSpPr/>
          <p:nvPr/>
        </p:nvSpPr>
        <p:spPr>
          <a:xfrm>
            <a:off x="3945758" y="4973760"/>
            <a:ext cx="1697494" cy="58477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519C700-B62C-D89C-31FF-9C0252CC9406}"/>
              </a:ext>
            </a:extLst>
          </p:cNvPr>
          <p:cNvSpPr/>
          <p:nvPr/>
        </p:nvSpPr>
        <p:spPr>
          <a:xfrm>
            <a:off x="7302005" y="4885992"/>
            <a:ext cx="3517145" cy="714751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8B7FBF-CE93-F6D3-1DBC-0A2C002B1EF2}"/>
              </a:ext>
            </a:extLst>
          </p:cNvPr>
          <p:cNvSpPr txBox="1"/>
          <p:nvPr/>
        </p:nvSpPr>
        <p:spPr>
          <a:xfrm>
            <a:off x="3710783" y="3302767"/>
            <a:ext cx="1180766" cy="13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유사도</a:t>
            </a:r>
            <a:r>
              <a:rPr kumimoji="1" lang="en-US" altLang="ko-KR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88%)</a:t>
            </a:r>
            <a:endParaRPr lang="ko-KR" altLang="en-US" sz="3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7" name="그림 56" descr="텍스트, 스크린샷, 노랑, 폰트이(가) 표시된 사진&#10;&#10;자동 생성된 설명">
            <a:extLst>
              <a:ext uri="{FF2B5EF4-FFF2-40B4-BE49-F238E27FC236}">
                <a16:creationId xmlns:a16="http://schemas.microsoft.com/office/drawing/2014/main" id="{8E367F81-04E7-84FE-B595-C3AD2CBAD4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6" t="14966" r="17901" b="74859"/>
          <a:stretch/>
        </p:blipFill>
        <p:spPr>
          <a:xfrm>
            <a:off x="2730528" y="2238817"/>
            <a:ext cx="1236465" cy="22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9885EB2-243B-E592-8858-4564843EAEDA}"/>
              </a:ext>
            </a:extLst>
          </p:cNvPr>
          <p:cNvCxnSpPr/>
          <p:nvPr/>
        </p:nvCxnSpPr>
        <p:spPr>
          <a:xfrm>
            <a:off x="800100" y="490555"/>
            <a:ext cx="8623300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27A1FEB-E937-57EA-48E7-652437A621C3}"/>
              </a:ext>
            </a:extLst>
          </p:cNvPr>
          <p:cNvSpPr txBox="1"/>
          <p:nvPr/>
        </p:nvSpPr>
        <p:spPr>
          <a:xfrm>
            <a:off x="4318209" y="2425206"/>
            <a:ext cx="4940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바탕체 Bold" panose="00000800000000000000" pitchFamily="2" charset="-127"/>
              </a:rPr>
              <a:t>감사합니다</a:t>
            </a:r>
            <a:r>
              <a:rPr lang="en-US" altLang="ko-KR" sz="6000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바탕체 Bold" panose="00000800000000000000" pitchFamily="2" charset="-127"/>
              </a:rPr>
              <a:t>.</a:t>
            </a:r>
          </a:p>
        </p:txBody>
      </p:sp>
      <p:pic>
        <p:nvPicPr>
          <p:cNvPr id="10" name="그림 9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BCFAC27F-9479-056D-9ACC-6A39C6160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706" y="5178116"/>
            <a:ext cx="2119086" cy="584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D5750E-5E56-1748-D683-92938E4FFFAF}"/>
              </a:ext>
            </a:extLst>
          </p:cNvPr>
          <p:cNvSpPr txBox="1"/>
          <p:nvPr/>
        </p:nvSpPr>
        <p:spPr>
          <a:xfrm>
            <a:off x="800100" y="5285737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김하늘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배성찬 이승진</a:t>
            </a:r>
          </a:p>
        </p:txBody>
      </p:sp>
    </p:spTree>
    <p:extLst>
      <p:ext uri="{BB962C8B-B14F-4D97-AF65-F5344CB8AC3E}">
        <p14:creationId xmlns:p14="http://schemas.microsoft.com/office/powerpoint/2010/main" val="355760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0" y="2278744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4"/>
            <a:ext cx="1511150" cy="416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75A03-7970-0FC6-C4C6-386587ABB5AC}"/>
              </a:ext>
            </a:extLst>
          </p:cNvPr>
          <p:cNvSpPr txBox="1"/>
          <p:nvPr/>
        </p:nvSpPr>
        <p:spPr>
          <a:xfrm>
            <a:off x="1134338" y="1072585"/>
            <a:ext cx="4940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01.</a:t>
            </a:r>
            <a:r>
              <a:rPr lang="ko-KR" altLang="en-US" sz="6000" spc="-15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서론</a:t>
            </a:r>
            <a:endParaRPr lang="en-US" altLang="ko-KR" sz="6000" spc="-150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endParaRPr lang="en-US" altLang="ko-KR" sz="6000" spc="-150" dirty="0">
              <a:latin typeface="Malgun Gothic" panose="020B0503020000020004" pitchFamily="34" charset="-127"/>
              <a:ea typeface="Malgun Gothic" panose="020B0503020000020004" pitchFamily="34" charset="-127"/>
              <a:cs typeface="KoPubWorld바탕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B08E0-3E2E-0B4F-1909-A6AACA8DBB91}"/>
              </a:ext>
            </a:extLst>
          </p:cNvPr>
          <p:cNvSpPr txBox="1"/>
          <p:nvPr/>
        </p:nvSpPr>
        <p:spPr>
          <a:xfrm>
            <a:off x="7076828" y="2533587"/>
            <a:ext cx="243207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AutoNum type="arabicParenR"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제안 배경</a:t>
            </a:r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l"/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marL="457200" indent="-457200" algn="l">
              <a:buFont typeface="+mj-lt"/>
              <a:buAutoNum type="arabicParenR" startAt="2"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문제 정의</a:t>
            </a:r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l"/>
            <a:endParaRPr kumimoji="1"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marL="457200" indent="-457200" algn="l">
              <a:buFont typeface="+mj-lt"/>
              <a:buAutoNum type="arabicParenR" startAt="3"/>
            </a:pPr>
            <a:r>
              <a:rPr kumimoji="1"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제안 목적</a:t>
            </a:r>
          </a:p>
        </p:txBody>
      </p:sp>
    </p:spTree>
    <p:extLst>
      <p:ext uri="{BB962C8B-B14F-4D97-AF65-F5344CB8AC3E}">
        <p14:creationId xmlns:p14="http://schemas.microsoft.com/office/powerpoint/2010/main" val="42272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제안 배경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7FAF1-5471-61A1-5541-A8B3A0AD531B}"/>
              </a:ext>
            </a:extLst>
          </p:cNvPr>
          <p:cNvSpPr txBox="1"/>
          <p:nvPr/>
        </p:nvSpPr>
        <p:spPr>
          <a:xfrm>
            <a:off x="7429500" y="623847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https://www.lecturernews.com/news/articleView.html?idxno=112522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997D-625D-D473-742F-46F288DD79AF}"/>
              </a:ext>
            </a:extLst>
          </p:cNvPr>
          <p:cNvSpPr txBox="1"/>
          <p:nvPr/>
        </p:nvSpPr>
        <p:spPr>
          <a:xfrm>
            <a:off x="3195206" y="1081762"/>
            <a:ext cx="595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회사는 </a:t>
            </a:r>
            <a:r>
              <a:rPr kumimoji="1" lang="ko-KR" altLang="en-US" sz="24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문서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로 시작해서 </a:t>
            </a:r>
            <a:r>
              <a:rPr kumimoji="1" lang="ko-KR" altLang="en-US" sz="24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문서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로 끝난다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pic>
        <p:nvPicPr>
          <p:cNvPr id="11" name="그림 10" descr="텍스트, 폰트, 대수학, 가이드이(가) 표시된 사진&#10;&#10;자동 생성된 설명">
            <a:extLst>
              <a:ext uri="{FF2B5EF4-FFF2-40B4-BE49-F238E27FC236}">
                <a16:creationId xmlns:a16="http://schemas.microsoft.com/office/drawing/2014/main" id="{28995E09-3947-680D-E813-7000C1EB4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13" y="1988905"/>
            <a:ext cx="6752619" cy="28487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4BDA15-8C71-EFCD-40BD-2DE63EDC1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97" y="1804709"/>
            <a:ext cx="5009916" cy="35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제안 배경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7FAF1-5471-61A1-5541-A8B3A0AD531B}"/>
              </a:ext>
            </a:extLst>
          </p:cNvPr>
          <p:cNvSpPr txBox="1"/>
          <p:nvPr/>
        </p:nvSpPr>
        <p:spPr>
          <a:xfrm>
            <a:off x="7467600" y="623847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https://www.lecturernews.com/news/articleView.html?idxno=112522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F997D-625D-D473-742F-46F288DD79AF}"/>
              </a:ext>
            </a:extLst>
          </p:cNvPr>
          <p:cNvSpPr txBox="1"/>
          <p:nvPr/>
        </p:nvSpPr>
        <p:spPr>
          <a:xfrm>
            <a:off x="4025561" y="1053499"/>
            <a:ext cx="4140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사전적 의미로 </a:t>
            </a:r>
            <a:r>
              <a:rPr kumimoji="1" lang="ko-KR" altLang="en-US" sz="24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문서</a:t>
            </a:r>
            <a:r>
              <a:rPr kumimoji="1" lang="en-US" altLang="ko-KR" sz="2400" b="1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(</a:t>
            </a:r>
            <a:r>
              <a:rPr lang="ko-KR" altLang="en-US" sz="2400" b="1" u="none" strike="noStrike" dirty="0">
                <a:solidFill>
                  <a:srgbClr val="FFC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文書</a:t>
            </a:r>
            <a:r>
              <a:rPr lang="en-US" altLang="ko-KR" sz="2400" b="1" u="none" strike="noStrike" dirty="0">
                <a:solidFill>
                  <a:srgbClr val="FFC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)</a:t>
            </a:r>
            <a:r>
              <a:rPr lang="ko-KR" altLang="en-US" sz="2400" b="1" u="none" strike="noStrike" dirty="0">
                <a:solidFill>
                  <a:srgbClr val="FFC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</a:t>
            </a:r>
            <a:r>
              <a:rPr lang="en-US" altLang="ko-KR" sz="2400" b="1" u="none" strike="noStrike" dirty="0">
                <a:solidFill>
                  <a:srgbClr val="222222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]</a:t>
            </a:r>
            <a:b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b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EFD17-58DE-0695-5E06-7719AE1AD881}"/>
              </a:ext>
            </a:extLst>
          </p:cNvPr>
          <p:cNvSpPr txBox="1"/>
          <p:nvPr/>
        </p:nvSpPr>
        <p:spPr>
          <a:xfrm>
            <a:off x="1410371" y="1917762"/>
            <a:ext cx="975459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첫째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글이나 기호 따위를 일정한 의사나 관념 또는 사상을 나타낸 것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둘째</a:t>
            </a:r>
            <a:r>
              <a:rPr kumimoji="1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땅이나 집 따위의 소유권이나 그 밖의 권리를 증명하는 것</a:t>
            </a:r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endParaRPr kumimoji="1" lang="en-US" altLang="ko-KR" sz="2400" dirty="0">
              <a:solidFill>
                <a:schemeClr val="tx1">
                  <a:lumMod val="50000"/>
                  <a:lumOff val="5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  <a:p>
            <a:pPr algn="l"/>
            <a:r>
              <a:rPr kumimoji="1" lang="ko-KR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셋째</a:t>
            </a:r>
            <a:r>
              <a:rPr kumimoji="1"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나중에 자세하게 참고하거나 검토할 문서와 장부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1973C-03F2-CC74-64F2-7B8BC7471DAB}"/>
              </a:ext>
            </a:extLst>
          </p:cNvPr>
          <p:cNvSpPr txBox="1"/>
          <p:nvPr/>
        </p:nvSpPr>
        <p:spPr>
          <a:xfrm>
            <a:off x="2858523" y="4697106"/>
            <a:ext cx="39340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=&gt;</a:t>
            </a:r>
            <a:r>
              <a:rPr kumimoji="1" lang="ko-KR" altLang="en-US" sz="28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</a:t>
            </a:r>
            <a:r>
              <a:rPr kumimoji="1"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“</a:t>
            </a:r>
            <a:r>
              <a:rPr kumimoji="1" lang="ko-KR" altLang="en-US" sz="28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사실 증명과 기록</a:t>
            </a:r>
            <a:r>
              <a:rPr kumimoji="1"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”</a:t>
            </a:r>
          </a:p>
          <a:p>
            <a:pPr algn="l"/>
            <a:endParaRPr kumimoji="1" lang="en-US" altLang="ko-KR" sz="28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  <p:cxnSp>
        <p:nvCxnSpPr>
          <p:cNvPr id="5" name="직선 연결선 25">
            <a:extLst>
              <a:ext uri="{FF2B5EF4-FFF2-40B4-BE49-F238E27FC236}">
                <a16:creationId xmlns:a16="http://schemas.microsoft.com/office/drawing/2014/main" id="{EA9FFD42-EA42-EC26-060D-6E4B0A263365}"/>
              </a:ext>
            </a:extLst>
          </p:cNvPr>
          <p:cNvCxnSpPr>
            <a:cxnSpLocks/>
          </p:cNvCxnSpPr>
          <p:nvPr/>
        </p:nvCxnSpPr>
        <p:spPr>
          <a:xfrm>
            <a:off x="8682374" y="3191162"/>
            <a:ext cx="1557499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25">
            <a:extLst>
              <a:ext uri="{FF2B5EF4-FFF2-40B4-BE49-F238E27FC236}">
                <a16:creationId xmlns:a16="http://schemas.microsoft.com/office/drawing/2014/main" id="{01E306F7-46B4-B473-ABC8-B04A8DB7188F}"/>
              </a:ext>
            </a:extLst>
          </p:cNvPr>
          <p:cNvCxnSpPr>
            <a:cxnSpLocks/>
          </p:cNvCxnSpPr>
          <p:nvPr/>
        </p:nvCxnSpPr>
        <p:spPr>
          <a:xfrm>
            <a:off x="4546290" y="4001803"/>
            <a:ext cx="4530803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8732AC-643D-1D72-6C84-4C53DBF107A2}"/>
              </a:ext>
            </a:extLst>
          </p:cNvPr>
          <p:cNvSpPr txBox="1"/>
          <p:nvPr/>
        </p:nvSpPr>
        <p:spPr>
          <a:xfrm>
            <a:off x="6577599" y="4618843"/>
            <a:ext cx="3429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=&gt;</a:t>
            </a:r>
            <a:r>
              <a:rPr kumimoji="1" lang="ko-KR" altLang="en-US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 </a:t>
            </a:r>
            <a:r>
              <a:rPr kumimoji="1" lang="ko-KR" altLang="en-US" sz="32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문서</a:t>
            </a:r>
            <a:r>
              <a:rPr kumimoji="1" lang="ko-KR" altLang="en-US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의 중요성 </a:t>
            </a:r>
            <a:r>
              <a:rPr kumimoji="1" lang="en-US" altLang="ko-KR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!</a:t>
            </a:r>
            <a:endParaRPr kumimoji="1" lang="ko-KR" altLang="en-US" sz="2800" b="1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37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제안 배경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B2A80-3550-D395-4A61-95AFD053DE59}"/>
              </a:ext>
            </a:extLst>
          </p:cNvPr>
          <p:cNvSpPr txBox="1"/>
          <p:nvPr/>
        </p:nvSpPr>
        <p:spPr>
          <a:xfrm>
            <a:off x="7429500" y="624273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5F5F5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https://n.news.naver.com/mnews/article/031/0000068877?sid=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102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7" name="그림 6" descr="폰트, 텍스트, 화이트, 그래픽이(가) 표시된 사진&#10;&#10;자동 생성된 설명">
            <a:extLst>
              <a:ext uri="{FF2B5EF4-FFF2-40B4-BE49-F238E27FC236}">
                <a16:creationId xmlns:a16="http://schemas.microsoft.com/office/drawing/2014/main" id="{C7CACF21-E2EC-C9F9-6836-A9CC92DFC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36" y="826019"/>
            <a:ext cx="5435600" cy="711200"/>
          </a:xfrm>
          <a:prstGeom prst="rect">
            <a:avLst/>
          </a:prstGeom>
        </p:spPr>
      </p:pic>
      <p:pic>
        <p:nvPicPr>
          <p:cNvPr id="12" name="그림 11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C489EF21-EB0D-5FF0-A569-1990D741F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6" y="1524312"/>
            <a:ext cx="6799012" cy="1625039"/>
          </a:xfrm>
          <a:prstGeom prst="rect">
            <a:avLst/>
          </a:prstGeom>
        </p:spPr>
      </p:pic>
      <p:pic>
        <p:nvPicPr>
          <p:cNvPr id="14" name="그림 13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650F68E5-03DD-1D2C-4009-40E8AB4ED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6" y="3199222"/>
            <a:ext cx="7162800" cy="905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5D40C2-21AF-FF40-CB64-930C9A58446D}"/>
              </a:ext>
            </a:extLst>
          </p:cNvPr>
          <p:cNvSpPr txBox="1"/>
          <p:nvPr/>
        </p:nvSpPr>
        <p:spPr>
          <a:xfrm>
            <a:off x="7429500" y="605512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https://www.lecturernews.com/news/articleView.html?idxno=112522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08FF03-DE4A-CEFC-6BCE-62BC29C12A89}"/>
              </a:ext>
            </a:extLst>
          </p:cNvPr>
          <p:cNvSpPr txBox="1"/>
          <p:nvPr/>
        </p:nvSpPr>
        <p:spPr>
          <a:xfrm>
            <a:off x="7429500" y="5878834"/>
            <a:ext cx="67627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http://news.heraldcorp.com/view.php?ud=20210828000078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CDDA3D-4EDA-D356-21BA-29C90F3D1B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2033507"/>
            <a:ext cx="7391400" cy="518180"/>
          </a:xfrm>
          <a:prstGeom prst="rect">
            <a:avLst/>
          </a:prstGeom>
        </p:spPr>
      </p:pic>
      <p:cxnSp>
        <p:nvCxnSpPr>
          <p:cNvPr id="25" name="직선 연결선 25">
            <a:extLst>
              <a:ext uri="{FF2B5EF4-FFF2-40B4-BE49-F238E27FC236}">
                <a16:creationId xmlns:a16="http://schemas.microsoft.com/office/drawing/2014/main" id="{251E84D4-C202-71C4-A893-046921BC861B}"/>
              </a:ext>
            </a:extLst>
          </p:cNvPr>
          <p:cNvCxnSpPr>
            <a:cxnSpLocks/>
          </p:cNvCxnSpPr>
          <p:nvPr/>
        </p:nvCxnSpPr>
        <p:spPr>
          <a:xfrm>
            <a:off x="4622800" y="2475938"/>
            <a:ext cx="7291560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5">
            <a:extLst>
              <a:ext uri="{FF2B5EF4-FFF2-40B4-BE49-F238E27FC236}">
                <a16:creationId xmlns:a16="http://schemas.microsoft.com/office/drawing/2014/main" id="{360E88F8-7AED-E93B-2C5A-D7FBA5BC1502}"/>
              </a:ext>
            </a:extLst>
          </p:cNvPr>
          <p:cNvCxnSpPr>
            <a:cxnSpLocks/>
          </p:cNvCxnSpPr>
          <p:nvPr/>
        </p:nvCxnSpPr>
        <p:spPr>
          <a:xfrm>
            <a:off x="3385457" y="3013361"/>
            <a:ext cx="1712686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25">
            <a:extLst>
              <a:ext uri="{FF2B5EF4-FFF2-40B4-BE49-F238E27FC236}">
                <a16:creationId xmlns:a16="http://schemas.microsoft.com/office/drawing/2014/main" id="{CB7448A9-EEC2-6AAB-C018-CFBC2480CDB4}"/>
              </a:ext>
            </a:extLst>
          </p:cNvPr>
          <p:cNvCxnSpPr>
            <a:cxnSpLocks/>
          </p:cNvCxnSpPr>
          <p:nvPr/>
        </p:nvCxnSpPr>
        <p:spPr>
          <a:xfrm>
            <a:off x="3766457" y="3476824"/>
            <a:ext cx="3421743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 descr="텍스트, 폰트, 화이트, 대수학이(가) 표시된 사진&#10;&#10;자동 생성된 설명">
            <a:extLst>
              <a:ext uri="{FF2B5EF4-FFF2-40B4-BE49-F238E27FC236}">
                <a16:creationId xmlns:a16="http://schemas.microsoft.com/office/drawing/2014/main" id="{B05F974F-37B6-0FB2-FCF8-3FB5A8963B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80" y="4103476"/>
            <a:ext cx="7772400" cy="2073956"/>
          </a:xfrm>
          <a:prstGeom prst="rect">
            <a:avLst/>
          </a:prstGeom>
        </p:spPr>
      </p:pic>
      <p:pic>
        <p:nvPicPr>
          <p:cNvPr id="37" name="그림 36" descr="텍스트, 영수증, 폰트, 대수학이(가) 표시된 사진&#10;&#10;자동 생성된 설명">
            <a:extLst>
              <a:ext uri="{FF2B5EF4-FFF2-40B4-BE49-F238E27FC236}">
                <a16:creationId xmlns:a16="http://schemas.microsoft.com/office/drawing/2014/main" id="{A4DC8FCB-27BB-6EBC-182E-BF2656BD67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3542128"/>
            <a:ext cx="7277100" cy="1475087"/>
          </a:xfrm>
          <a:prstGeom prst="rect">
            <a:avLst/>
          </a:prstGeom>
        </p:spPr>
      </p:pic>
      <p:cxnSp>
        <p:nvCxnSpPr>
          <p:cNvPr id="38" name="직선 연결선 25">
            <a:extLst>
              <a:ext uri="{FF2B5EF4-FFF2-40B4-BE49-F238E27FC236}">
                <a16:creationId xmlns:a16="http://schemas.microsoft.com/office/drawing/2014/main" id="{4A07D57E-F7B2-4B18-E9A1-5DF03F10F606}"/>
              </a:ext>
            </a:extLst>
          </p:cNvPr>
          <p:cNvCxnSpPr>
            <a:cxnSpLocks/>
          </p:cNvCxnSpPr>
          <p:nvPr/>
        </p:nvCxnSpPr>
        <p:spPr>
          <a:xfrm>
            <a:off x="8318500" y="4550061"/>
            <a:ext cx="3595860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25">
            <a:extLst>
              <a:ext uri="{FF2B5EF4-FFF2-40B4-BE49-F238E27FC236}">
                <a16:creationId xmlns:a16="http://schemas.microsoft.com/office/drawing/2014/main" id="{B3814219-D310-17DE-48F7-F96942C02F9D}"/>
              </a:ext>
            </a:extLst>
          </p:cNvPr>
          <p:cNvCxnSpPr>
            <a:cxnSpLocks/>
          </p:cNvCxnSpPr>
          <p:nvPr/>
        </p:nvCxnSpPr>
        <p:spPr>
          <a:xfrm>
            <a:off x="787400" y="5527961"/>
            <a:ext cx="7431260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974961-1E39-7A5E-88B9-44C0BCC7FD36}"/>
              </a:ext>
            </a:extLst>
          </p:cNvPr>
          <p:cNvSpPr txBox="1"/>
          <p:nvPr/>
        </p:nvSpPr>
        <p:spPr>
          <a:xfrm>
            <a:off x="8218660" y="5706982"/>
            <a:ext cx="7099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5F5F5F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https://www.ajunews.com/view/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20230510153929556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 descr="텍스트, 인간의 얼굴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23A73DDB-4E3E-2AE9-2C9C-AE9B4119D7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15" y="2551687"/>
            <a:ext cx="2315976" cy="1742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022E49-39B1-000C-61F8-6270F8D23923}"/>
              </a:ext>
            </a:extLst>
          </p:cNvPr>
          <p:cNvSpPr txBox="1"/>
          <p:nvPr/>
        </p:nvSpPr>
        <p:spPr>
          <a:xfrm>
            <a:off x="9461500" y="6460351"/>
            <a:ext cx="7658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14"/>
              </a:rPr>
              <a:t>https://cloudoc.tistory.com/315</a:t>
            </a:r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512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문제 정의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1DF3C-FF5E-7910-B6DA-BD8815E1EF13}"/>
              </a:ext>
            </a:extLst>
          </p:cNvPr>
          <p:cNvSpPr txBox="1"/>
          <p:nvPr/>
        </p:nvSpPr>
        <p:spPr>
          <a:xfrm>
            <a:off x="4018092" y="829182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문서 작성의 어려운 점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92C2A-BF40-D893-BCC8-7147AAAA0060}"/>
              </a:ext>
            </a:extLst>
          </p:cNvPr>
          <p:cNvSpPr txBox="1"/>
          <p:nvPr/>
        </p:nvSpPr>
        <p:spPr>
          <a:xfrm>
            <a:off x="5176862" y="126362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현직자 인터뷰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1D2889-FB09-934C-3BC3-BDD7A57FB9F2}"/>
              </a:ext>
            </a:extLst>
          </p:cNvPr>
          <p:cNvSpPr txBox="1"/>
          <p:nvPr/>
        </p:nvSpPr>
        <p:spPr>
          <a:xfrm>
            <a:off x="5348384" y="321096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ㅇㅇ 은행원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E83E0-23CE-F6E0-2F2D-AE0413488D74}"/>
              </a:ext>
            </a:extLst>
          </p:cNvPr>
          <p:cNvSpPr txBox="1"/>
          <p:nvPr/>
        </p:nvSpPr>
        <p:spPr>
          <a:xfrm>
            <a:off x="4311819" y="418455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32A5FD-7E7E-1E54-5970-E86BA998B780}"/>
              </a:ext>
            </a:extLst>
          </p:cNvPr>
          <p:cNvSpPr txBox="1"/>
          <p:nvPr/>
        </p:nvSpPr>
        <p:spPr>
          <a:xfrm>
            <a:off x="1296917" y="3237160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ㅇㅇ 금융</a:t>
            </a:r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IT</a:t>
            </a:r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A01FEAE-43F5-E314-D36C-BFB6A7780361}"/>
              </a:ext>
            </a:extLst>
          </p:cNvPr>
          <p:cNvSpPr/>
          <p:nvPr/>
        </p:nvSpPr>
        <p:spPr>
          <a:xfrm>
            <a:off x="227745" y="3802842"/>
            <a:ext cx="3645940" cy="1824556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5AC6824-8F69-3C39-D21A-6E25EDDB7D54}"/>
              </a:ext>
            </a:extLst>
          </p:cNvPr>
          <p:cNvSpPr/>
          <p:nvPr/>
        </p:nvSpPr>
        <p:spPr>
          <a:xfrm>
            <a:off x="4220396" y="3802840"/>
            <a:ext cx="3740950" cy="1824556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AF09F26-4F0E-F815-643C-EF7E4C3DA4BE}"/>
              </a:ext>
            </a:extLst>
          </p:cNvPr>
          <p:cNvSpPr/>
          <p:nvPr/>
        </p:nvSpPr>
        <p:spPr>
          <a:xfrm>
            <a:off x="8223305" y="3802839"/>
            <a:ext cx="3740950" cy="1824556"/>
          </a:xfrm>
          <a:prstGeom prst="round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2C394-35B2-F841-E7B7-8AEEF0844F2F}"/>
              </a:ext>
            </a:extLst>
          </p:cNvPr>
          <p:cNvSpPr txBox="1"/>
          <p:nvPr/>
        </p:nvSpPr>
        <p:spPr>
          <a:xfrm>
            <a:off x="9533145" y="321096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ㅇㅇ 은행원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E4AFD-217E-C11D-8AF3-98AB1E02EA88}"/>
              </a:ext>
            </a:extLst>
          </p:cNvPr>
          <p:cNvSpPr txBox="1"/>
          <p:nvPr/>
        </p:nvSpPr>
        <p:spPr>
          <a:xfrm>
            <a:off x="245312" y="3991762"/>
            <a:ext cx="3740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r>
              <a:rPr kumimoji="1" lang="en-US" altLang="ko-KR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어떤 어휘를 써야할 지 고민되기 때문에</a:t>
            </a:r>
            <a:r>
              <a:rPr kumimoji="1"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16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과거 레퍼런스들을 참고합니다</a:t>
            </a:r>
            <a:r>
              <a:rPr kumimoji="1" lang="en-US" altLang="ko-KR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.</a:t>
            </a:r>
            <a:r>
              <a:rPr kumimoji="1"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</a:p>
          <a:p>
            <a:pPr algn="l"/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E9CD0-D5E8-6084-1304-FD931001E016}"/>
              </a:ext>
            </a:extLst>
          </p:cNvPr>
          <p:cNvSpPr txBox="1"/>
          <p:nvPr/>
        </p:nvSpPr>
        <p:spPr>
          <a:xfrm>
            <a:off x="8265749" y="4130998"/>
            <a:ext cx="3740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sz="16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은행에서는 같은 대출이여도 </a:t>
            </a:r>
            <a:r>
              <a:rPr kumimoji="1" lang="ko-KR" altLang="en-US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다양한 케이스들이 존재하고 취급 해야 하는 방법이 다르기때문에</a:t>
            </a:r>
            <a:r>
              <a:rPr kumimoji="1"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16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기존문서를 찾아서 참고 해야 하는 점이 복잡하다</a:t>
            </a:r>
            <a:r>
              <a:rPr kumimoji="1" lang="en-US" altLang="ko-KR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.</a:t>
            </a:r>
          </a:p>
          <a:p>
            <a:pPr algn="l"/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2834B3-A577-31D9-E9D8-9AEE7A4D866B}"/>
              </a:ext>
            </a:extLst>
          </p:cNvPr>
          <p:cNvSpPr txBox="1"/>
          <p:nvPr/>
        </p:nvSpPr>
        <p:spPr>
          <a:xfrm>
            <a:off x="4280051" y="4184555"/>
            <a:ext cx="374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기존의 문서들을 찾을 때</a:t>
            </a:r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유사도가 높은 문서를 빠르게 찾을 수 없어서 </a:t>
            </a:r>
            <a:r>
              <a:rPr kumimoji="1"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시간이 많이 소요된다</a:t>
            </a:r>
            <a:r>
              <a:rPr kumimoji="1" lang="en-US" altLang="ko-KR" sz="16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.</a:t>
            </a:r>
            <a:r>
              <a:rPr kumimoji="1"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”</a:t>
            </a:r>
          </a:p>
          <a:p>
            <a:pPr algn="l"/>
            <a:endParaRPr kumimoji="1"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그림 6" descr="만화 영화, 장난감, 인형이(가) 표시된 사진&#10;&#10;자동 생성된 설명">
            <a:extLst>
              <a:ext uri="{FF2B5EF4-FFF2-40B4-BE49-F238E27FC236}">
                <a16:creationId xmlns:a16="http://schemas.microsoft.com/office/drawing/2014/main" id="{5D9F53E9-9521-0264-021F-3DD75820F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16" y="1669500"/>
            <a:ext cx="1714500" cy="1473200"/>
          </a:xfrm>
          <a:prstGeom prst="rect">
            <a:avLst/>
          </a:prstGeom>
        </p:spPr>
      </p:pic>
      <p:pic>
        <p:nvPicPr>
          <p:cNvPr id="13" name="그림 12" descr="만화 영화, 스케치, 인형, 일러스트레이션이(가) 표시된 사진&#10;&#10;자동 생성된 설명">
            <a:extLst>
              <a:ext uri="{FF2B5EF4-FFF2-40B4-BE49-F238E27FC236}">
                <a16:creationId xmlns:a16="http://schemas.microsoft.com/office/drawing/2014/main" id="{1A23C90C-2779-539C-5637-4DA605AEA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0" y="1669500"/>
            <a:ext cx="1714500" cy="1473200"/>
          </a:xfrm>
          <a:prstGeom prst="rect">
            <a:avLst/>
          </a:prstGeom>
        </p:spPr>
      </p:pic>
      <p:pic>
        <p:nvPicPr>
          <p:cNvPr id="15" name="그림 14" descr="만화 영화이(가) 표시된 사진&#10;&#10;자동 생성된 설명">
            <a:extLst>
              <a:ext uri="{FF2B5EF4-FFF2-40B4-BE49-F238E27FC236}">
                <a16:creationId xmlns:a16="http://schemas.microsoft.com/office/drawing/2014/main" id="{6B940758-65F2-C082-437E-2E5C27916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64" y="1737766"/>
            <a:ext cx="1714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0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DOTUM_PRO MEDIUM" pitchFamily="2" charset="-127"/>
              </a:rPr>
              <a:t>문제 정의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C77F0C-56E7-BFFD-C87E-D4138FC5351D}"/>
              </a:ext>
            </a:extLst>
          </p:cNvPr>
          <p:cNvSpPr txBox="1"/>
          <p:nvPr/>
        </p:nvSpPr>
        <p:spPr>
          <a:xfrm>
            <a:off x="7467600" y="623847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https://www.lecturernews.com/news/articleView.html?idxno=112522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그림 14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E1D8272B-9905-35E6-F0D1-32F28DC86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7" y="3625224"/>
            <a:ext cx="8847157" cy="18170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DC9702-0E00-5D01-8F97-EAF95BD4F2A5}"/>
              </a:ext>
            </a:extLst>
          </p:cNvPr>
          <p:cNvSpPr txBox="1"/>
          <p:nvPr/>
        </p:nvSpPr>
        <p:spPr>
          <a:xfrm>
            <a:off x="7962900" y="6080643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5F5F5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http://news.heraldcorp.com/view.php?ud=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20210828000078</a:t>
            </a: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dirty="0"/>
          </a:p>
        </p:txBody>
      </p:sp>
      <p:pic>
        <p:nvPicPr>
          <p:cNvPr id="19" name="그림 18" descr="텍스트, 폰트, 대수학이(가) 표시된 사진&#10;&#10;자동 생성된 설명">
            <a:extLst>
              <a:ext uri="{FF2B5EF4-FFF2-40B4-BE49-F238E27FC236}">
                <a16:creationId xmlns:a16="http://schemas.microsoft.com/office/drawing/2014/main" id="{0A1F8ED1-1D6B-AD5A-A9A3-0684DF9F0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46" y="1364484"/>
            <a:ext cx="9132468" cy="2544825"/>
          </a:xfrm>
          <a:prstGeom prst="rect">
            <a:avLst/>
          </a:prstGeom>
        </p:spPr>
      </p:pic>
      <p:cxnSp>
        <p:nvCxnSpPr>
          <p:cNvPr id="20" name="직선 연결선 25">
            <a:extLst>
              <a:ext uri="{FF2B5EF4-FFF2-40B4-BE49-F238E27FC236}">
                <a16:creationId xmlns:a16="http://schemas.microsoft.com/office/drawing/2014/main" id="{0806F5F2-7A5A-6001-99D2-D5A634039470}"/>
              </a:ext>
            </a:extLst>
          </p:cNvPr>
          <p:cNvCxnSpPr>
            <a:cxnSpLocks/>
          </p:cNvCxnSpPr>
          <p:nvPr/>
        </p:nvCxnSpPr>
        <p:spPr>
          <a:xfrm>
            <a:off x="3492500" y="4816120"/>
            <a:ext cx="4127500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5">
            <a:extLst>
              <a:ext uri="{FF2B5EF4-FFF2-40B4-BE49-F238E27FC236}">
                <a16:creationId xmlns:a16="http://schemas.microsoft.com/office/drawing/2014/main" id="{9D071504-8EA3-75C0-5F7C-DE9110907CCB}"/>
              </a:ext>
            </a:extLst>
          </p:cNvPr>
          <p:cNvCxnSpPr>
            <a:cxnSpLocks/>
          </p:cNvCxnSpPr>
          <p:nvPr/>
        </p:nvCxnSpPr>
        <p:spPr>
          <a:xfrm>
            <a:off x="1168400" y="1907820"/>
            <a:ext cx="5245100" cy="0"/>
          </a:xfrm>
          <a:prstGeom prst="line">
            <a:avLst/>
          </a:prstGeom>
          <a:ln w="2857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ED58DD-D3E7-96E6-14D2-80149EC69E39}"/>
              </a:ext>
            </a:extLst>
          </p:cNvPr>
          <p:cNvSpPr txBox="1"/>
          <p:nvPr/>
        </p:nvSpPr>
        <p:spPr>
          <a:xfrm>
            <a:off x="1649873" y="5454526"/>
            <a:ext cx="926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=&gt;</a:t>
            </a:r>
            <a:r>
              <a:rPr kumimoji="1" lang="ko-KR" altLang="en-US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28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과거 문서데이터</a:t>
            </a:r>
            <a:r>
              <a:rPr kumimoji="1" lang="ko-KR" altLang="en-US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를 유사도에 맞게 잘 찾아주는 것이 중요</a:t>
            </a:r>
            <a:r>
              <a:rPr kumimoji="1" lang="en-US" altLang="ko-KR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!!</a:t>
            </a:r>
            <a:r>
              <a:rPr kumimoji="1" lang="ko-KR" altLang="en-US" sz="24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379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883390-3E90-439B-B551-DAECA67F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>
                <a:solidFill>
                  <a:schemeClr val="tx1"/>
                </a:solidFill>
                <a:cs typeface="KOPUBWORLDDOTUM_PRO MEDIUM" pitchFamily="2" charset="-127"/>
              </a:rPr>
              <a:t>제안 목적</a:t>
            </a:r>
          </a:p>
        </p:txBody>
      </p:sp>
      <p:cxnSp>
        <p:nvCxnSpPr>
          <p:cNvPr id="6" name="직선 연결선 25">
            <a:extLst>
              <a:ext uri="{FF2B5EF4-FFF2-40B4-BE49-F238E27FC236}">
                <a16:creationId xmlns:a16="http://schemas.microsoft.com/office/drawing/2014/main" id="{7D9B12F4-EAA9-421E-E880-701D76446691}"/>
              </a:ext>
            </a:extLst>
          </p:cNvPr>
          <p:cNvCxnSpPr>
            <a:cxnSpLocks/>
          </p:cNvCxnSpPr>
          <p:nvPr/>
        </p:nvCxnSpPr>
        <p:spPr>
          <a:xfrm>
            <a:off x="372397" y="740061"/>
            <a:ext cx="10511094" cy="0"/>
          </a:xfrm>
          <a:prstGeom prst="line">
            <a:avLst/>
          </a:prstGeom>
          <a:ln w="28575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5B9ABD82-BFBA-A6B5-7CD3-786BFD02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814" y="219415"/>
            <a:ext cx="1511150" cy="416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DE8FA-94FB-7421-C6DC-4CE461AF3A2B}"/>
              </a:ext>
            </a:extLst>
          </p:cNvPr>
          <p:cNvSpPr txBox="1"/>
          <p:nvPr/>
        </p:nvSpPr>
        <p:spPr>
          <a:xfrm>
            <a:off x="4038385" y="1154174"/>
            <a:ext cx="4115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[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KB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 직원들의 업무 효율성 </a:t>
            </a:r>
            <a:r>
              <a:rPr kumimoji="1" lang="en-US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]</a:t>
            </a:r>
            <a:endParaRPr kumimoji="1" lang="ko-KR" altLang="en-US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CF391A0-E9F2-F00C-6EF6-1FC72FDF44AC}"/>
              </a:ext>
            </a:extLst>
          </p:cNvPr>
          <p:cNvSpPr/>
          <p:nvPr/>
        </p:nvSpPr>
        <p:spPr>
          <a:xfrm>
            <a:off x="2179862" y="1982846"/>
            <a:ext cx="2271479" cy="19810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Effi</a:t>
            </a:r>
          </a:p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“Efficiency”</a:t>
            </a:r>
            <a:endParaRPr kumimoji="1" lang="ko-KR" alt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B0EFF-45D3-C37C-0C53-3650F7D66A17}"/>
              </a:ext>
            </a:extLst>
          </p:cNvPr>
          <p:cNvSpPr txBox="1"/>
          <p:nvPr/>
        </p:nvSpPr>
        <p:spPr>
          <a:xfrm>
            <a:off x="5835650" y="2582817"/>
            <a:ext cx="52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4400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+</a:t>
            </a:r>
            <a:endParaRPr kumimoji="1" lang="ko-KR" altLang="en-US" sz="4400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06E78B7-1D73-4BBB-9688-FA6572CF56BE}"/>
              </a:ext>
            </a:extLst>
          </p:cNvPr>
          <p:cNvSpPr/>
          <p:nvPr/>
        </p:nvSpPr>
        <p:spPr>
          <a:xfrm>
            <a:off x="7545614" y="1982846"/>
            <a:ext cx="2271479" cy="19810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Docu</a:t>
            </a:r>
          </a:p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“Document”</a:t>
            </a:r>
            <a:endParaRPr kumimoji="1" lang="ko-KR" altLang="en-US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B0925-DBB5-4B16-FA69-270618F6601D}"/>
              </a:ext>
            </a:extLst>
          </p:cNvPr>
          <p:cNvSpPr txBox="1"/>
          <p:nvPr/>
        </p:nvSpPr>
        <p:spPr>
          <a:xfrm>
            <a:off x="372397" y="4520183"/>
            <a:ext cx="1185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직장인들이 자주 다루는 품의서나 보고서와 같은 문서 작성이 부담스럽고 시간 소모적일 수 있습니다</a:t>
            </a:r>
            <a:r>
              <a:rPr kumimoji="1"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A68842-99D8-5BF5-2189-45BB786BA12D}"/>
              </a:ext>
            </a:extLst>
          </p:cNvPr>
          <p:cNvSpPr txBox="1"/>
          <p:nvPr/>
        </p:nvSpPr>
        <p:spPr>
          <a:xfrm>
            <a:off x="1306868" y="5131860"/>
            <a:ext cx="9578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Symbol" pitchFamily="2" charset="2"/>
              <a:buChar char="Þ"/>
            </a:pPr>
            <a:r>
              <a:rPr kumimoji="1" lang="en-US" altLang="ko-KR" sz="28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“</a:t>
            </a:r>
            <a:r>
              <a:rPr kumimoji="1"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EffiDocu”</a:t>
            </a:r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는 과거의 데이터에서 가장 유사도가 높은 문서를 </a:t>
            </a:r>
            <a:endParaRPr kumimoji="1" lang="en-US" altLang="ko-KR" sz="2400" b="1" dirty="0">
              <a:latin typeface="Malgun Gothic" panose="020B0503020000020004" pitchFamily="34" charset="-127"/>
              <a:ea typeface="Malgun Gothic" panose="020B0503020000020004" pitchFamily="34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  <a:cs typeface="KoPubWorld돋움체 Medium" panose="00000600000000000000" pitchFamily="2" charset="-127"/>
              </a:rPr>
              <a:t>빠르게 찾아 줌으로써 능률</a:t>
            </a:r>
          </a:p>
        </p:txBody>
      </p:sp>
      <p:sp>
        <p:nvSpPr>
          <p:cNvPr id="14" name="위쪽 화살표[U] 13">
            <a:extLst>
              <a:ext uri="{FF2B5EF4-FFF2-40B4-BE49-F238E27FC236}">
                <a16:creationId xmlns:a16="http://schemas.microsoft.com/office/drawing/2014/main" id="{8B33FCD3-9A1A-4FFE-77D0-ADBB51C5D74E}"/>
              </a:ext>
            </a:extLst>
          </p:cNvPr>
          <p:cNvSpPr/>
          <p:nvPr/>
        </p:nvSpPr>
        <p:spPr>
          <a:xfrm>
            <a:off x="7937828" y="5721939"/>
            <a:ext cx="216000" cy="396000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위쪽 화살표[U] 15">
            <a:extLst>
              <a:ext uri="{FF2B5EF4-FFF2-40B4-BE49-F238E27FC236}">
                <a16:creationId xmlns:a16="http://schemas.microsoft.com/office/drawing/2014/main" id="{12A3C740-70C5-22C2-BD4F-A5B810C8F55C}"/>
              </a:ext>
            </a:extLst>
          </p:cNvPr>
          <p:cNvSpPr/>
          <p:nvPr/>
        </p:nvSpPr>
        <p:spPr>
          <a:xfrm>
            <a:off x="8161181" y="5608913"/>
            <a:ext cx="216000" cy="396000"/>
          </a:xfrm>
          <a:prstGeom prst="up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39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KoPubWorld돋움체 Medium" panose="00000600000000000000" pitchFamily="2" charset="-127"/>
            <a:ea typeface="KoPubWorld돋움체 Medium" panose="00000600000000000000" pitchFamily="2" charset="-127"/>
            <a:cs typeface="KoPubWorld돋움체 Medium" panose="000006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16742</TotalTime>
  <Words>975</Words>
  <Application>Microsoft Macintosh PowerPoint</Application>
  <PresentationFormat>와이드스크린</PresentationFormat>
  <Paragraphs>205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Malgun Gothic</vt:lpstr>
      <vt:lpstr>KOPUBWORLDDOTUM_PRO MEDIUM</vt:lpstr>
      <vt:lpstr>Wingdings</vt:lpstr>
      <vt:lpstr>Malgun Gothic</vt:lpstr>
      <vt:lpstr>KoPubWorld돋움체 Light</vt:lpstr>
      <vt:lpstr>Symbol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김하늘</cp:lastModifiedBy>
  <cp:revision>876</cp:revision>
  <dcterms:created xsi:type="dcterms:W3CDTF">2022-02-02T04:32:22Z</dcterms:created>
  <dcterms:modified xsi:type="dcterms:W3CDTF">2023-08-20T12:49:39Z</dcterms:modified>
</cp:coreProperties>
</file>